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1" r:id="rId1"/>
  </p:sldMasterIdLst>
  <p:notesMasterIdLst>
    <p:notesMasterId r:id="rId67"/>
  </p:notesMasterIdLst>
  <p:handoutMasterIdLst>
    <p:handoutMasterId r:id="rId68"/>
  </p:handoutMasterIdLst>
  <p:sldIdLst>
    <p:sldId id="406" r:id="rId2"/>
    <p:sldId id="257" r:id="rId3"/>
    <p:sldId id="401" r:id="rId4"/>
    <p:sldId id="496" r:id="rId5"/>
    <p:sldId id="403" r:id="rId6"/>
    <p:sldId id="413" r:id="rId7"/>
    <p:sldId id="266" r:id="rId8"/>
    <p:sldId id="471" r:id="rId9"/>
    <p:sldId id="472" r:id="rId10"/>
    <p:sldId id="479" r:id="rId11"/>
    <p:sldId id="480" r:id="rId12"/>
    <p:sldId id="465" r:id="rId13"/>
    <p:sldId id="414" r:id="rId14"/>
    <p:sldId id="475" r:id="rId15"/>
    <p:sldId id="419" r:id="rId16"/>
    <p:sldId id="420" r:id="rId17"/>
    <p:sldId id="421" r:id="rId18"/>
    <p:sldId id="427" r:id="rId19"/>
    <p:sldId id="425" r:id="rId20"/>
    <p:sldId id="426" r:id="rId21"/>
    <p:sldId id="463" r:id="rId22"/>
    <p:sldId id="428" r:id="rId23"/>
    <p:sldId id="422" r:id="rId24"/>
    <p:sldId id="423" r:id="rId25"/>
    <p:sldId id="466" r:id="rId26"/>
    <p:sldId id="490" r:id="rId27"/>
    <p:sldId id="481" r:id="rId28"/>
    <p:sldId id="476" r:id="rId29"/>
    <p:sldId id="477" r:id="rId30"/>
    <p:sldId id="491" r:id="rId31"/>
    <p:sldId id="478"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3" r:id="rId46"/>
    <p:sldId id="417" r:id="rId47"/>
    <p:sldId id="484" r:id="rId48"/>
    <p:sldId id="485" r:id="rId49"/>
    <p:sldId id="489" r:id="rId50"/>
    <p:sldId id="495" r:id="rId51"/>
    <p:sldId id="487" r:id="rId52"/>
    <p:sldId id="486" r:id="rId53"/>
    <p:sldId id="444" r:id="rId54"/>
    <p:sldId id="473" r:id="rId55"/>
    <p:sldId id="474" r:id="rId56"/>
    <p:sldId id="497" r:id="rId57"/>
    <p:sldId id="446" r:id="rId58"/>
    <p:sldId id="492" r:id="rId59"/>
    <p:sldId id="447" r:id="rId60"/>
    <p:sldId id="482" r:id="rId61"/>
    <p:sldId id="494" r:id="rId62"/>
    <p:sldId id="493" r:id="rId63"/>
    <p:sldId id="411" r:id="rId64"/>
    <p:sldId id="498" r:id="rId65"/>
    <p:sldId id="499" r:id="rId6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thia Lynn Smith" initials="CLS" lastIdx="0" clrIdx="0">
    <p:extLst>
      <p:ext uri="{19B8F6BF-5375-455C-9EA6-DF929625EA0E}">
        <p15:presenceInfo xmlns:p15="http://schemas.microsoft.com/office/powerpoint/2012/main" userId="S-1-5-21-3013702657-1617284395-3241962471-1492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CBA06"/>
    <a:srgbClr val="FF7401"/>
    <a:srgbClr val="FE9802"/>
    <a:srgbClr val="0672A2"/>
    <a:srgbClr val="044968"/>
    <a:srgbClr val="016B5E"/>
    <a:srgbClr val="00526C"/>
    <a:srgbClr val="00506C"/>
    <a:srgbClr val="FE5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354" autoAdjust="0"/>
    <p:restoredTop sz="80983" autoAdjust="0"/>
  </p:normalViewPr>
  <p:slideViewPr>
    <p:cSldViewPr>
      <p:cViewPr varScale="1">
        <p:scale>
          <a:sx n="31" d="100"/>
          <a:sy n="31" d="100"/>
        </p:scale>
        <p:origin x="60" y="14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304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500072" cy="634010"/>
          </a:xfrm>
          <a:prstGeom prst="rect">
            <a:avLst/>
          </a:prstGeom>
        </p:spPr>
        <p:txBody>
          <a:bodyPr vert="horz" lIns="96478" tIns="48239" rIns="96478" bIns="48239" rtlCol="0"/>
          <a:lstStyle>
            <a:lvl1pPr algn="l">
              <a:defRPr sz="1300"/>
            </a:lvl1pPr>
          </a:lstStyle>
          <a:p>
            <a:r>
              <a:rPr lang="en-US" dirty="0">
                <a:latin typeface="Century Gothic" panose="020B0502020202020204" pitchFamily="34" charset="0"/>
              </a:rPr>
              <a:t>Presented by the Southeast ADA Center on behalf of the ADA National Network</a:t>
            </a:r>
          </a:p>
        </p:txBody>
      </p:sp>
      <p:sp>
        <p:nvSpPr>
          <p:cNvPr id="3" name="Date Placeholder 2"/>
          <p:cNvSpPr>
            <a:spLocks noGrp="1"/>
          </p:cNvSpPr>
          <p:nvPr>
            <p:ph type="dt" sz="quarter" idx="1"/>
          </p:nvPr>
        </p:nvSpPr>
        <p:spPr>
          <a:xfrm>
            <a:off x="4143312" y="1"/>
            <a:ext cx="3170248" cy="481677"/>
          </a:xfrm>
          <a:prstGeom prst="rect">
            <a:avLst/>
          </a:prstGeom>
        </p:spPr>
        <p:txBody>
          <a:bodyPr vert="horz" lIns="96478" tIns="48239" rIns="96478" bIns="48239" rtlCol="0"/>
          <a:lstStyle>
            <a:lvl1pPr algn="r">
              <a:defRPr sz="1300"/>
            </a:lvl1pPr>
          </a:lstStyle>
          <a:p>
            <a:r>
              <a:rPr lang="en-US" dirty="0">
                <a:latin typeface="Century Gothic" panose="020B0502020202020204" pitchFamily="34" charset="0"/>
              </a:rPr>
              <a:t>May 28, 2020</a:t>
            </a:r>
          </a:p>
        </p:txBody>
      </p:sp>
      <p:sp>
        <p:nvSpPr>
          <p:cNvPr id="4" name="Footer Placeholder 3"/>
          <p:cNvSpPr>
            <a:spLocks noGrp="1"/>
          </p:cNvSpPr>
          <p:nvPr>
            <p:ph type="ftr" sz="quarter" idx="2"/>
          </p:nvPr>
        </p:nvSpPr>
        <p:spPr>
          <a:xfrm>
            <a:off x="-1" y="9130586"/>
            <a:ext cx="3578836" cy="470614"/>
          </a:xfrm>
          <a:prstGeom prst="rect">
            <a:avLst/>
          </a:prstGeom>
        </p:spPr>
        <p:txBody>
          <a:bodyPr vert="horz" lIns="96478" tIns="48239" rIns="96478" bIns="48239" rtlCol="0" anchor="b"/>
          <a:lstStyle>
            <a:lvl1pPr algn="l">
              <a:defRPr sz="1300"/>
            </a:lvl1pPr>
          </a:lstStyle>
          <a:p>
            <a:r>
              <a:rPr lang="en-US" dirty="0">
                <a:latin typeface="Century Gothic" panose="020B0502020202020204" pitchFamily="34" charset="0"/>
              </a:rPr>
              <a:t>Funded by NIDILRR Grant #90DP0090-01-00</a:t>
            </a:r>
          </a:p>
        </p:txBody>
      </p:sp>
      <p:sp>
        <p:nvSpPr>
          <p:cNvPr id="5" name="Slide Number Placeholder 4"/>
          <p:cNvSpPr>
            <a:spLocks noGrp="1"/>
          </p:cNvSpPr>
          <p:nvPr>
            <p:ph type="sldNum" sz="quarter" idx="3"/>
          </p:nvPr>
        </p:nvSpPr>
        <p:spPr>
          <a:xfrm>
            <a:off x="4143312" y="9119523"/>
            <a:ext cx="3170248" cy="481677"/>
          </a:xfrm>
          <a:prstGeom prst="rect">
            <a:avLst/>
          </a:prstGeom>
        </p:spPr>
        <p:txBody>
          <a:bodyPr vert="horz" lIns="96478" tIns="48239" rIns="96478" bIns="48239" rtlCol="0" anchor="b"/>
          <a:lstStyle>
            <a:lvl1pPr algn="r">
              <a:defRPr sz="1300"/>
            </a:lvl1pPr>
          </a:lstStyle>
          <a:p>
            <a:fld id="{D52DF5E1-763E-3040-B6CC-087FE841C747}" type="slidenum">
              <a:rPr lang="en-US" smtClean="0">
                <a:latin typeface="Century Gothic" panose="020B0502020202020204" pitchFamily="34" charset="0"/>
              </a:rPr>
              <a:t>‹#›</a:t>
            </a:fld>
            <a:endParaRPr lang="en-US" dirty="0">
              <a:latin typeface="Century Gothic" panose="020B0502020202020204" pitchFamily="34" charset="0"/>
            </a:endParaRPr>
          </a:p>
        </p:txBody>
      </p:sp>
    </p:spTree>
    <p:extLst>
      <p:ext uri="{BB962C8B-B14F-4D97-AF65-F5344CB8AC3E}">
        <p14:creationId xmlns:p14="http://schemas.microsoft.com/office/powerpoint/2010/main" val="13759599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143589" y="2"/>
            <a:ext cx="3169921" cy="480058"/>
          </a:xfrm>
          <a:prstGeom prst="rect">
            <a:avLst/>
          </a:prstGeom>
        </p:spPr>
        <p:txBody>
          <a:bodyPr vert="horz" lIns="96478" tIns="48239" rIns="96478" bIns="48239" rtlCol="0"/>
          <a:lstStyle>
            <a:lvl1pPr algn="r">
              <a:defRPr sz="1300"/>
            </a:lvl1pPr>
          </a:lstStyle>
          <a:p>
            <a:r>
              <a:rPr lang="en-US" dirty="0"/>
              <a:t>May 28, 2020</a:t>
            </a:r>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478" tIns="48239" rIns="96478" bIns="48239" rtlCol="0" anchor="ctr"/>
          <a:lstStyle/>
          <a:p>
            <a:endParaRPr lang="en-US" dirty="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478" tIns="48239" rIns="96478" bIns="482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578835" cy="481724"/>
          </a:xfrm>
          <a:prstGeom prst="rect">
            <a:avLst/>
          </a:prstGeom>
        </p:spPr>
        <p:txBody>
          <a:bodyPr vert="horz" lIns="96478" tIns="48239" rIns="96478" bIns="48239" rtlCol="0" anchor="b"/>
          <a:lstStyle>
            <a:lvl1pPr algn="l">
              <a:defRPr sz="1300"/>
            </a:lvl1pPr>
          </a:lstStyle>
          <a:p>
            <a:r>
              <a:rPr lang="en-US" dirty="0">
                <a:latin typeface="Century Gothic" panose="020B0502020202020204" pitchFamily="34" charset="0"/>
              </a:rPr>
              <a:t>Funded by NIDILRR Grant #90DP0090-01-00</a:t>
            </a:r>
          </a:p>
        </p:txBody>
      </p:sp>
      <p:sp>
        <p:nvSpPr>
          <p:cNvPr id="7" name="Slide Number Placeholder 6"/>
          <p:cNvSpPr>
            <a:spLocks noGrp="1"/>
          </p:cNvSpPr>
          <p:nvPr>
            <p:ph type="sldNum" sz="quarter" idx="5"/>
          </p:nvPr>
        </p:nvSpPr>
        <p:spPr>
          <a:xfrm>
            <a:off x="4143589" y="9119477"/>
            <a:ext cx="3169921" cy="480058"/>
          </a:xfrm>
          <a:prstGeom prst="rect">
            <a:avLst/>
          </a:prstGeom>
        </p:spPr>
        <p:txBody>
          <a:bodyPr vert="horz" lIns="96478" tIns="48239" rIns="96478" bIns="48239" rtlCol="0" anchor="b"/>
          <a:lstStyle>
            <a:lvl1pPr algn="r">
              <a:defRPr sz="1300"/>
            </a:lvl1pPr>
          </a:lstStyle>
          <a:p>
            <a:fld id="{4C31BD57-AA58-4301-8E8D-A12B78A9382D}" type="slidenum">
              <a:rPr lang="en-US" smtClean="0"/>
              <a:pPr/>
              <a:t>‹#›</a:t>
            </a:fld>
            <a:endParaRPr lang="en-US" dirty="0"/>
          </a:p>
        </p:txBody>
      </p:sp>
    </p:spTree>
    <p:extLst>
      <p:ext uri="{BB962C8B-B14F-4D97-AF65-F5344CB8AC3E}">
        <p14:creationId xmlns:p14="http://schemas.microsoft.com/office/powerpoint/2010/main" val="409460413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a01.safelinks.protection.outlook.com/?url=https%3A%2F%2Fwww.ada.gov%2Fregs2010%2Fservice_animal_qa.pdf&amp;data=01%7C01%7Cmmartin%40abac.edu%7Cd588cd95e833403b9b3208d492495fe2%7C56c9143594114ebda73c604ed67ee5a3%7C1&amp;sdata=MKlHEP4S6tfCKNqqZB5Oao1115xBc2IguECZvppLUMg%3D&amp;reserved=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1</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123935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Note:</a:t>
            </a:r>
            <a:r>
              <a:rPr lang="en-US" baseline="0" dirty="0"/>
              <a:t>  having a doctor’s letter stating that someone has a disability and need an animal for emotional support does not make the animal a service animal under the ADA.  Neither does an on-line purchased certificate or registration. </a:t>
            </a:r>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18</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146713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In accordance with the Americans with Disabilities Act, service animals should be permitted to remain with their handlers. If possible, a household member should be designated to care for pets in the home and should follow standard handwashing practices before and after interacting with the household animal. If a person with COVID-19 must care for pets, they should ensure they wash their hands before and after caring for pets</a:t>
            </a:r>
          </a:p>
          <a:p>
            <a:endParaRPr lang="en-US" dirty="0"/>
          </a:p>
          <a:p>
            <a:r>
              <a:rPr lang="en-US" dirty="0"/>
              <a:t>Interim Guidance for Public Health Professionals Managing People With COVID-19 in Home Care and Isolation Who Have Pets or Other Animals</a:t>
            </a:r>
          </a:p>
          <a:p>
            <a:r>
              <a:rPr lang="en-US" dirty="0"/>
              <a:t>https://www.cdc.gov/coronavirus/2019-ncov/php/interim-guidance-managing-people-in-home-care-and-isolation-who-have-pets.html</a:t>
            </a:r>
          </a:p>
        </p:txBody>
      </p:sp>
      <p:sp>
        <p:nvSpPr>
          <p:cNvPr id="4" name="Slide Number Placeholder 3"/>
          <p:cNvSpPr>
            <a:spLocks noGrp="1"/>
          </p:cNvSpPr>
          <p:nvPr>
            <p:ph type="sldNum" sz="quarter" idx="5"/>
          </p:nvPr>
        </p:nvSpPr>
        <p:spPr/>
        <p:txBody>
          <a:bodyPr/>
          <a:lstStyle/>
          <a:p>
            <a:fld id="{ECB06706-04BB-4246-A9CC-7BABA2735E46}" type="slidenum">
              <a:rPr lang="en-US" smtClean="0"/>
              <a:t>28</a:t>
            </a:fld>
            <a:endParaRPr lang="en-US" dirty="0"/>
          </a:p>
        </p:txBody>
      </p:sp>
    </p:spTree>
    <p:extLst>
      <p:ext uri="{BB962C8B-B14F-4D97-AF65-F5344CB8AC3E}">
        <p14:creationId xmlns:p14="http://schemas.microsoft.com/office/powerpoint/2010/main" val="7420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29</a:t>
            </a:fld>
            <a:endParaRPr lang="en-US" dirty="0"/>
          </a:p>
        </p:txBody>
      </p:sp>
    </p:spTree>
    <p:extLst>
      <p:ext uri="{BB962C8B-B14F-4D97-AF65-F5344CB8AC3E}">
        <p14:creationId xmlns:p14="http://schemas.microsoft.com/office/powerpoint/2010/main" val="341504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30</a:t>
            </a:fld>
            <a:endParaRPr lang="en-US" dirty="0"/>
          </a:p>
        </p:txBody>
      </p:sp>
    </p:spTree>
    <p:extLst>
      <p:ext uri="{BB962C8B-B14F-4D97-AF65-F5344CB8AC3E}">
        <p14:creationId xmlns:p14="http://schemas.microsoft.com/office/powerpoint/2010/main" val="157762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31</a:t>
            </a:fld>
            <a:endParaRPr lang="en-US" dirty="0"/>
          </a:p>
        </p:txBody>
      </p:sp>
    </p:spTree>
    <p:extLst>
      <p:ext uri="{BB962C8B-B14F-4D97-AF65-F5344CB8AC3E}">
        <p14:creationId xmlns:p14="http://schemas.microsoft.com/office/powerpoint/2010/main" val="2456477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Sometimes people will tell you exactly what their disabilities are, but if they don’t, remember you can’t ask for specifics or details</a:t>
            </a:r>
          </a:p>
          <a:p>
            <a:endParaRPr lang="en-US" dirty="0"/>
          </a:p>
          <a:p>
            <a:pPr marL="180897" indent="-180897">
              <a:buFont typeface="Arial" charset="0"/>
              <a:buChar char="•"/>
            </a:pPr>
            <a:r>
              <a:rPr lang="en-US" dirty="0"/>
              <a:t>“I have a disability and my dog retrieves things for me” is enough</a:t>
            </a:r>
          </a:p>
          <a:p>
            <a:endParaRPr lang="en-US" dirty="0"/>
          </a:p>
          <a:p>
            <a:pPr marL="180897" indent="-180897">
              <a:buFont typeface="Arial" charset="0"/>
              <a:buChar char="•"/>
            </a:pPr>
            <a:r>
              <a:rPr lang="en-US" dirty="0"/>
              <a:t>A person does not have to say “I have arthritis and my dog retrieves things for me”</a:t>
            </a:r>
          </a:p>
        </p:txBody>
      </p:sp>
      <p:sp>
        <p:nvSpPr>
          <p:cNvPr id="4" name="Slide Number Placeholder 3"/>
          <p:cNvSpPr>
            <a:spLocks noGrp="1"/>
          </p:cNvSpPr>
          <p:nvPr>
            <p:ph type="sldNum" sz="quarter" idx="10"/>
          </p:nvPr>
        </p:nvSpPr>
        <p:spPr/>
        <p:txBody>
          <a:bodyPr/>
          <a:lstStyle/>
          <a:p>
            <a:fld id="{4C31BD57-AA58-4301-8E8D-A12B78A9382D}" type="slidenum">
              <a:rPr lang="en-US" smtClean="0"/>
              <a:pPr/>
              <a:t>35</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1734350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64783">
              <a:defRPr/>
            </a:pPr>
            <a:r>
              <a:rPr lang="en-US" sz="1300" dirty="0"/>
              <a:t>It is helpful if staff can provide information about any relief areas or nearby public areas (parks, grassy areas) where people can take their service animals.</a:t>
            </a:r>
          </a:p>
        </p:txBody>
      </p:sp>
      <p:sp>
        <p:nvSpPr>
          <p:cNvPr id="4" name="Slide Number Placeholder 3"/>
          <p:cNvSpPr>
            <a:spLocks noGrp="1"/>
          </p:cNvSpPr>
          <p:nvPr>
            <p:ph type="sldNum" sz="quarter" idx="10"/>
          </p:nvPr>
        </p:nvSpPr>
        <p:spPr/>
        <p:txBody>
          <a:bodyPr/>
          <a:lstStyle/>
          <a:p>
            <a:fld id="{4C31BD57-AA58-4301-8E8D-A12B78A9382D}" type="slidenum">
              <a:rPr lang="en-US" smtClean="0"/>
              <a:pPr/>
              <a:t>44</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99672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US" dirty="0"/>
              <a:t>For instance, the ADA does not override public health rules that prohibit dogs in swimming pools. However, service animals must be allowed on the pool deck and in other areas where the public is allowed to go.</a:t>
            </a:r>
          </a:p>
        </p:txBody>
      </p:sp>
      <p:sp>
        <p:nvSpPr>
          <p:cNvPr id="4" name="Date Placeholder 3"/>
          <p:cNvSpPr>
            <a:spLocks noGrp="1"/>
          </p:cNvSpPr>
          <p:nvPr>
            <p:ph type="dt" idx="10"/>
          </p:nvPr>
        </p:nvSpPr>
        <p:spPr/>
        <p:txBody>
          <a:bodyPr/>
          <a:lstStyle/>
          <a:p>
            <a:r>
              <a:rPr lang="en-US" dirty="0"/>
              <a:t>11/9/2017</a:t>
            </a:r>
          </a:p>
        </p:txBody>
      </p:sp>
      <p:sp>
        <p:nvSpPr>
          <p:cNvPr id="5" name="Slide Number Placeholder 4"/>
          <p:cNvSpPr>
            <a:spLocks noGrp="1"/>
          </p:cNvSpPr>
          <p:nvPr>
            <p:ph type="sldNum" sz="quarter" idx="11"/>
          </p:nvPr>
        </p:nvSpPr>
        <p:spPr/>
        <p:txBody>
          <a:bodyPr/>
          <a:lstStyle/>
          <a:p>
            <a:fld id="{4C31BD57-AA58-4301-8E8D-A12B78A9382D}" type="slidenum">
              <a:rPr lang="en-US" smtClean="0"/>
              <a:pPr/>
              <a:t>45</a:t>
            </a:fld>
            <a:endParaRPr lang="en-US" dirty="0"/>
          </a:p>
        </p:txBody>
      </p:sp>
    </p:spTree>
    <p:extLst>
      <p:ext uri="{BB962C8B-B14F-4D97-AF65-F5344CB8AC3E}">
        <p14:creationId xmlns:p14="http://schemas.microsoft.com/office/powerpoint/2010/main" val="25075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May want to tell folks that the DOJ has stated service animals are NOT to remain in a guest room if</a:t>
            </a:r>
            <a:r>
              <a:rPr lang="en-US" baseline="0" dirty="0"/>
              <a:t> the handler goes out. When this occurs they are no longer under the handler’s control. Source: </a:t>
            </a:r>
            <a:r>
              <a:rPr lang="en-US" sz="1300" dirty="0"/>
              <a:t>Frequently Asked Questions about Service Animals and the ADA</a:t>
            </a:r>
          </a:p>
          <a:p>
            <a:r>
              <a:rPr lang="en-US" sz="1300" u="sng" dirty="0">
                <a:hlinkClick r:id="rId3"/>
              </a:rPr>
              <a:t>https://www.ada.gov/regs2010/service_animal_qa.pdf</a:t>
            </a:r>
            <a:endParaRPr lang="en-US" sz="1300" dirty="0"/>
          </a:p>
          <a:p>
            <a:endParaRPr lang="en-US" baseline="0"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46</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3280501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54</a:t>
            </a:fld>
            <a:endParaRPr lang="en-US" dirty="0"/>
          </a:p>
        </p:txBody>
      </p:sp>
    </p:spTree>
    <p:extLst>
      <p:ext uri="{BB962C8B-B14F-4D97-AF65-F5344CB8AC3E}">
        <p14:creationId xmlns:p14="http://schemas.microsoft.com/office/powerpoint/2010/main" val="193673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F4E942EE-8DD8-BD47-9777-2352A122C6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533">
              <a:spcBef>
                <a:spcPct val="30000"/>
              </a:spcBef>
              <a:defRPr sz="1300">
                <a:solidFill>
                  <a:schemeClr val="tx1"/>
                </a:solidFill>
                <a:latin typeface="Times New Roman" panose="02020603050405020304" pitchFamily="18" charset="0"/>
              </a:defRPr>
            </a:lvl1pPr>
            <a:lvl2pPr marL="783887" indent="-301495" defTabSz="981533">
              <a:spcBef>
                <a:spcPct val="30000"/>
              </a:spcBef>
              <a:defRPr sz="1300">
                <a:solidFill>
                  <a:schemeClr val="tx1"/>
                </a:solidFill>
                <a:latin typeface="Times New Roman" panose="02020603050405020304" pitchFamily="18" charset="0"/>
              </a:defRPr>
            </a:lvl2pPr>
            <a:lvl3pPr marL="1205979" indent="-241196" defTabSz="981533">
              <a:spcBef>
                <a:spcPct val="30000"/>
              </a:spcBef>
              <a:defRPr sz="1300">
                <a:solidFill>
                  <a:schemeClr val="tx1"/>
                </a:solidFill>
                <a:latin typeface="Times New Roman" panose="02020603050405020304" pitchFamily="18" charset="0"/>
              </a:defRPr>
            </a:lvl3pPr>
            <a:lvl4pPr marL="1688371" indent="-241196" defTabSz="981533">
              <a:spcBef>
                <a:spcPct val="30000"/>
              </a:spcBef>
              <a:defRPr sz="1300">
                <a:solidFill>
                  <a:schemeClr val="tx1"/>
                </a:solidFill>
                <a:latin typeface="Times New Roman" panose="02020603050405020304" pitchFamily="18" charset="0"/>
              </a:defRPr>
            </a:lvl4pPr>
            <a:lvl5pPr marL="2170763" indent="-241196" defTabSz="981533">
              <a:spcBef>
                <a:spcPct val="30000"/>
              </a:spcBef>
              <a:defRPr sz="1300">
                <a:solidFill>
                  <a:schemeClr val="tx1"/>
                </a:solidFill>
                <a:latin typeface="Times New Roman" panose="02020603050405020304" pitchFamily="18" charset="0"/>
              </a:defRPr>
            </a:lvl5pPr>
            <a:lvl6pPr marL="2653154" indent="-241196" defTabSz="981533" eaLnBrk="0" fontAlgn="base" hangingPunct="0">
              <a:spcBef>
                <a:spcPct val="30000"/>
              </a:spcBef>
              <a:spcAft>
                <a:spcPct val="0"/>
              </a:spcAft>
              <a:defRPr sz="1300">
                <a:solidFill>
                  <a:schemeClr val="tx1"/>
                </a:solidFill>
                <a:latin typeface="Times New Roman" panose="02020603050405020304" pitchFamily="18" charset="0"/>
              </a:defRPr>
            </a:lvl6pPr>
            <a:lvl7pPr marL="3135546" indent="-241196" defTabSz="981533" eaLnBrk="0" fontAlgn="base" hangingPunct="0">
              <a:spcBef>
                <a:spcPct val="30000"/>
              </a:spcBef>
              <a:spcAft>
                <a:spcPct val="0"/>
              </a:spcAft>
              <a:defRPr sz="1300">
                <a:solidFill>
                  <a:schemeClr val="tx1"/>
                </a:solidFill>
                <a:latin typeface="Times New Roman" panose="02020603050405020304" pitchFamily="18" charset="0"/>
              </a:defRPr>
            </a:lvl7pPr>
            <a:lvl8pPr marL="3617938" indent="-241196" defTabSz="981533" eaLnBrk="0" fontAlgn="base" hangingPunct="0">
              <a:spcBef>
                <a:spcPct val="30000"/>
              </a:spcBef>
              <a:spcAft>
                <a:spcPct val="0"/>
              </a:spcAft>
              <a:defRPr sz="1300">
                <a:solidFill>
                  <a:schemeClr val="tx1"/>
                </a:solidFill>
                <a:latin typeface="Times New Roman" panose="02020603050405020304" pitchFamily="18" charset="0"/>
              </a:defRPr>
            </a:lvl8pPr>
            <a:lvl9pPr marL="4100330" indent="-241196" defTabSz="9815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419896E-E7E6-6648-817B-FBCBCEE53A86}" type="slidenum">
              <a:rPr lang="en-US" altLang="en-US"/>
              <a:pPr>
                <a:spcBef>
                  <a:spcPct val="0"/>
                </a:spcBef>
              </a:pPr>
              <a:t>2</a:t>
            </a:fld>
            <a:endParaRPr lang="en-US" altLang="en-US" dirty="0"/>
          </a:p>
        </p:txBody>
      </p:sp>
      <p:sp>
        <p:nvSpPr>
          <p:cNvPr id="21506" name="Rectangle 2">
            <a:extLst>
              <a:ext uri="{FF2B5EF4-FFF2-40B4-BE49-F238E27FC236}">
                <a16:creationId xmlns:a16="http://schemas.microsoft.com/office/drawing/2014/main" id="{1BD72A76-16A4-F040-9A08-7FD8D8086A51}"/>
              </a:ext>
            </a:extLst>
          </p:cNvPr>
          <p:cNvSpPr>
            <a:spLocks noGrp="1" noRot="1" noChangeAspect="1" noChangeArrowheads="1" noTextEdit="1"/>
          </p:cNvSpPr>
          <p:nvPr>
            <p:ph type="sldImg"/>
          </p:nvPr>
        </p:nvSpPr>
        <p:spPr>
          <a:xfrm>
            <a:off x="1258888" y="720725"/>
            <a:ext cx="4797425" cy="3598863"/>
          </a:xfrm>
          <a:ln/>
        </p:spPr>
      </p:sp>
      <p:sp>
        <p:nvSpPr>
          <p:cNvPr id="21507" name="Rectangle 3">
            <a:extLst>
              <a:ext uri="{FF2B5EF4-FFF2-40B4-BE49-F238E27FC236}">
                <a16:creationId xmlns:a16="http://schemas.microsoft.com/office/drawing/2014/main" id="{B546CCA5-73D4-2C47-93B9-347A7F0643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21508" name="Rectangle 2">
            <a:extLst>
              <a:ext uri="{FF2B5EF4-FFF2-40B4-BE49-F238E27FC236}">
                <a16:creationId xmlns:a16="http://schemas.microsoft.com/office/drawing/2014/main" id="{3937D06A-8F9D-AF4A-966D-4156ABDAC47C}"/>
              </a:ext>
            </a:extLst>
          </p:cNvPr>
          <p:cNvSpPr>
            <a:spLocks noGrp="1" noChangeArrowheads="1"/>
          </p:cNvSpPr>
          <p:nvPr>
            <p:ph type="hdr" sz="quarter"/>
          </p:nvPr>
        </p:nvSpPr>
        <p:spPr bwMode="auto">
          <a:noFill/>
        </p:spPr>
        <p:txBody>
          <a:bodyPr vert="horz" wrap="square" lIns="96478" tIns="48239" rIns="96478" bIns="48239" numCol="1" anchor="t" anchorCtr="0" compatLnSpc="1">
            <a:prstTxWarp prst="textNoShape">
              <a:avLst/>
            </a:prstTxWarp>
          </a:bodyPr>
          <a:lstStyle>
            <a:lvl1pPr defTabSz="981533">
              <a:spcBef>
                <a:spcPct val="30000"/>
              </a:spcBef>
              <a:defRPr sz="1300">
                <a:solidFill>
                  <a:schemeClr val="tx1"/>
                </a:solidFill>
                <a:latin typeface="Times New Roman" panose="02020603050405020304" pitchFamily="18" charset="0"/>
              </a:defRPr>
            </a:lvl1pPr>
            <a:lvl2pPr marL="783887" indent="-301495" defTabSz="981533">
              <a:spcBef>
                <a:spcPct val="30000"/>
              </a:spcBef>
              <a:defRPr sz="1300">
                <a:solidFill>
                  <a:schemeClr val="tx1"/>
                </a:solidFill>
                <a:latin typeface="Times New Roman" panose="02020603050405020304" pitchFamily="18" charset="0"/>
              </a:defRPr>
            </a:lvl2pPr>
            <a:lvl3pPr marL="1205979" indent="-241196" defTabSz="981533">
              <a:spcBef>
                <a:spcPct val="30000"/>
              </a:spcBef>
              <a:defRPr sz="1300">
                <a:solidFill>
                  <a:schemeClr val="tx1"/>
                </a:solidFill>
                <a:latin typeface="Times New Roman" panose="02020603050405020304" pitchFamily="18" charset="0"/>
              </a:defRPr>
            </a:lvl3pPr>
            <a:lvl4pPr marL="1688371" indent="-241196" defTabSz="981533">
              <a:spcBef>
                <a:spcPct val="30000"/>
              </a:spcBef>
              <a:defRPr sz="1300">
                <a:solidFill>
                  <a:schemeClr val="tx1"/>
                </a:solidFill>
                <a:latin typeface="Times New Roman" panose="02020603050405020304" pitchFamily="18" charset="0"/>
              </a:defRPr>
            </a:lvl4pPr>
            <a:lvl5pPr marL="2170763" indent="-241196" defTabSz="981533">
              <a:spcBef>
                <a:spcPct val="30000"/>
              </a:spcBef>
              <a:defRPr sz="1300">
                <a:solidFill>
                  <a:schemeClr val="tx1"/>
                </a:solidFill>
                <a:latin typeface="Times New Roman" panose="02020603050405020304" pitchFamily="18" charset="0"/>
              </a:defRPr>
            </a:lvl5pPr>
            <a:lvl6pPr marL="2653154" indent="-241196" defTabSz="981533" eaLnBrk="0" fontAlgn="base" hangingPunct="0">
              <a:spcBef>
                <a:spcPct val="30000"/>
              </a:spcBef>
              <a:spcAft>
                <a:spcPct val="0"/>
              </a:spcAft>
              <a:defRPr sz="1300">
                <a:solidFill>
                  <a:schemeClr val="tx1"/>
                </a:solidFill>
                <a:latin typeface="Times New Roman" panose="02020603050405020304" pitchFamily="18" charset="0"/>
              </a:defRPr>
            </a:lvl6pPr>
            <a:lvl7pPr marL="3135546" indent="-241196" defTabSz="981533" eaLnBrk="0" fontAlgn="base" hangingPunct="0">
              <a:spcBef>
                <a:spcPct val="30000"/>
              </a:spcBef>
              <a:spcAft>
                <a:spcPct val="0"/>
              </a:spcAft>
              <a:defRPr sz="1300">
                <a:solidFill>
                  <a:schemeClr val="tx1"/>
                </a:solidFill>
                <a:latin typeface="Times New Roman" panose="02020603050405020304" pitchFamily="18" charset="0"/>
              </a:defRPr>
            </a:lvl7pPr>
            <a:lvl8pPr marL="3617938" indent="-241196" defTabSz="981533" eaLnBrk="0" fontAlgn="base" hangingPunct="0">
              <a:spcBef>
                <a:spcPct val="30000"/>
              </a:spcBef>
              <a:spcAft>
                <a:spcPct val="0"/>
              </a:spcAft>
              <a:defRPr sz="1300">
                <a:solidFill>
                  <a:schemeClr val="tx1"/>
                </a:solidFill>
                <a:latin typeface="Times New Roman" panose="02020603050405020304" pitchFamily="18" charset="0"/>
              </a:defRPr>
            </a:lvl8pPr>
            <a:lvl9pPr marL="4100330" indent="-241196" defTabSz="98153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altLang="en-US" sz="1100" dirty="0">
                <a:latin typeface="Arial" panose="020B0604020202020204" pitchFamily="34" charset="0"/>
              </a:rPr>
              <a:t>Developed by BBI - Syracuse University College of Law under NIDRR Grant # H133A110021         </a:t>
            </a:r>
          </a:p>
          <a:p>
            <a:pPr>
              <a:spcBef>
                <a:spcPct val="0"/>
              </a:spcBef>
            </a:pPr>
            <a:r>
              <a:rPr lang="en-US" altLang="en-US" sz="1100" dirty="0">
                <a:latin typeface="Arial" panose="020B0604020202020204" pitchFamily="34" charset="0"/>
              </a:rPr>
              <a:t>© 2012 All Rights Reserved</a:t>
            </a:r>
          </a:p>
        </p:txBody>
      </p:sp>
    </p:spTree>
    <p:extLst>
      <p:ext uri="{BB962C8B-B14F-4D97-AF65-F5344CB8AC3E}">
        <p14:creationId xmlns:p14="http://schemas.microsoft.com/office/powerpoint/2010/main" val="244805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55</a:t>
            </a:fld>
            <a:endParaRPr lang="en-US" dirty="0"/>
          </a:p>
        </p:txBody>
      </p:sp>
    </p:spTree>
    <p:extLst>
      <p:ext uri="{BB962C8B-B14F-4D97-AF65-F5344CB8AC3E}">
        <p14:creationId xmlns:p14="http://schemas.microsoft.com/office/powerpoint/2010/main" val="1043327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56</a:t>
            </a:fld>
            <a:endParaRPr lang="en-US" dirty="0"/>
          </a:p>
        </p:txBody>
      </p:sp>
    </p:spTree>
    <p:extLst>
      <p:ext uri="{BB962C8B-B14F-4D97-AF65-F5344CB8AC3E}">
        <p14:creationId xmlns:p14="http://schemas.microsoft.com/office/powerpoint/2010/main" val="1081358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57</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40438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58</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157682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59</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340126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91557">
              <a:defRPr/>
            </a:pPr>
            <a:fld id="{94595F0F-4450-514D-A03D-6A87631331EF}" type="slidenum">
              <a:rPr lang="en-US">
                <a:solidFill>
                  <a:prstClr val="black"/>
                </a:solidFill>
                <a:latin typeface="Calibri"/>
              </a:rPr>
              <a:pPr defTabSz="491557">
                <a:defRPr/>
              </a:pPr>
              <a:t>60</a:t>
            </a:fld>
            <a:endParaRPr lang="en-US" dirty="0">
              <a:solidFill>
                <a:prstClr val="black"/>
              </a:solidFill>
              <a:latin typeface="Calibri"/>
            </a:endParaRPr>
          </a:p>
        </p:txBody>
      </p:sp>
    </p:spTree>
    <p:extLst>
      <p:ext uri="{BB962C8B-B14F-4D97-AF65-F5344CB8AC3E}">
        <p14:creationId xmlns:p14="http://schemas.microsoft.com/office/powerpoint/2010/main" val="3653475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91557">
              <a:defRPr/>
            </a:pPr>
            <a:fld id="{94595F0F-4450-514D-A03D-6A87631331EF}" type="slidenum">
              <a:rPr lang="en-US">
                <a:solidFill>
                  <a:prstClr val="black"/>
                </a:solidFill>
                <a:latin typeface="Calibri"/>
              </a:rPr>
              <a:pPr defTabSz="491557">
                <a:defRPr/>
              </a:pPr>
              <a:t>61</a:t>
            </a:fld>
            <a:endParaRPr lang="en-US" dirty="0">
              <a:solidFill>
                <a:prstClr val="black"/>
              </a:solidFill>
              <a:latin typeface="Calibri"/>
            </a:endParaRPr>
          </a:p>
        </p:txBody>
      </p:sp>
    </p:spTree>
    <p:extLst>
      <p:ext uri="{BB962C8B-B14F-4D97-AF65-F5344CB8AC3E}">
        <p14:creationId xmlns:p14="http://schemas.microsoft.com/office/powerpoint/2010/main" val="341779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491557">
              <a:defRPr/>
            </a:pPr>
            <a:fld id="{94595F0F-4450-514D-A03D-6A87631331EF}" type="slidenum">
              <a:rPr lang="en-US">
                <a:solidFill>
                  <a:prstClr val="black"/>
                </a:solidFill>
                <a:latin typeface="Calibri"/>
              </a:rPr>
              <a:pPr defTabSz="491557">
                <a:defRPr/>
              </a:pPr>
              <a:t>62</a:t>
            </a:fld>
            <a:endParaRPr lang="en-US" dirty="0">
              <a:solidFill>
                <a:prstClr val="black"/>
              </a:solidFill>
              <a:latin typeface="Calibri"/>
            </a:endParaRPr>
          </a:p>
        </p:txBody>
      </p:sp>
    </p:spTree>
    <p:extLst>
      <p:ext uri="{BB962C8B-B14F-4D97-AF65-F5344CB8AC3E}">
        <p14:creationId xmlns:p14="http://schemas.microsoft.com/office/powerpoint/2010/main" val="593208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19196-A341-44DD-B0C2-30009AAB2BFE}" type="slidenum">
              <a:rPr lang="en-US" smtClean="0"/>
              <a:t>63</a:t>
            </a:fld>
            <a:endParaRPr lang="en-US" dirty="0"/>
          </a:p>
        </p:txBody>
      </p:sp>
      <p:sp>
        <p:nvSpPr>
          <p:cNvPr id="5" name="Date Placeholder 4"/>
          <p:cNvSpPr>
            <a:spLocks noGrp="1"/>
          </p:cNvSpPr>
          <p:nvPr>
            <p:ph type="dt" idx="11"/>
          </p:nvPr>
        </p:nvSpPr>
        <p:spPr/>
        <p:txBody>
          <a:bodyPr/>
          <a:lstStyle/>
          <a:p>
            <a:r>
              <a:rPr lang="en-US"/>
              <a:t>11/9/2017</a:t>
            </a:r>
            <a:endParaRPr lang="en-US" dirty="0"/>
          </a:p>
        </p:txBody>
      </p:sp>
    </p:spTree>
    <p:extLst>
      <p:ext uri="{BB962C8B-B14F-4D97-AF65-F5344CB8AC3E}">
        <p14:creationId xmlns:p14="http://schemas.microsoft.com/office/powerpoint/2010/main" val="142154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19196-A341-44DD-B0C2-30009AAB2BFE}" type="slidenum">
              <a:rPr lang="en-US" smtClean="0"/>
              <a:t>64</a:t>
            </a:fld>
            <a:endParaRPr lang="en-US" dirty="0"/>
          </a:p>
        </p:txBody>
      </p:sp>
      <p:sp>
        <p:nvSpPr>
          <p:cNvPr id="5" name="Date Placeholder 4"/>
          <p:cNvSpPr>
            <a:spLocks noGrp="1"/>
          </p:cNvSpPr>
          <p:nvPr>
            <p:ph type="dt" idx="11"/>
          </p:nvPr>
        </p:nvSpPr>
        <p:spPr/>
        <p:txBody>
          <a:bodyPr/>
          <a:lstStyle/>
          <a:p>
            <a:r>
              <a:rPr lang="en-US"/>
              <a:t>11/9/2017</a:t>
            </a:r>
            <a:endParaRPr lang="en-US" dirty="0"/>
          </a:p>
        </p:txBody>
      </p:sp>
    </p:spTree>
    <p:extLst>
      <p:ext uri="{BB962C8B-B14F-4D97-AF65-F5344CB8AC3E}">
        <p14:creationId xmlns:p14="http://schemas.microsoft.com/office/powerpoint/2010/main" val="244890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eaLnBrk="1" hangingPunct="1">
              <a:lnSpc>
                <a:spcPct val="115000"/>
              </a:lnSpc>
            </a:pPr>
            <a:r>
              <a:rPr lang="en-US" sz="1300" dirty="0"/>
              <a:t>Facilitate </a:t>
            </a:r>
            <a:r>
              <a:rPr lang="en-US" sz="1300" b="1" u="sng" dirty="0"/>
              <a:t>voluntary compliance</a:t>
            </a:r>
            <a:r>
              <a:rPr lang="en-US" sz="1300" dirty="0"/>
              <a:t> with the Americans with Disabilities Act of 1990 (ADA)</a:t>
            </a:r>
            <a:br>
              <a:rPr lang="en-US" sz="1300" dirty="0"/>
            </a:br>
            <a:endParaRPr lang="en-US" sz="1300" dirty="0"/>
          </a:p>
          <a:p>
            <a:pPr eaLnBrk="1" hangingPunct="1">
              <a:lnSpc>
                <a:spcPct val="115000"/>
              </a:lnSpc>
            </a:pPr>
            <a:r>
              <a:rPr lang="en-US" sz="1300" dirty="0"/>
              <a:t>Conduct</a:t>
            </a:r>
            <a:r>
              <a:rPr lang="en-US" sz="1300" b="1" dirty="0"/>
              <a:t> research</a:t>
            </a:r>
            <a:r>
              <a:rPr lang="en-US" sz="1300" dirty="0"/>
              <a:t> to reduce and eliminate barriers to employment and economic self-sufficiency and to increase the civic and social participation of Americans with disabilities</a:t>
            </a:r>
          </a:p>
          <a:p>
            <a:endParaRPr lang="en-US" dirty="0"/>
          </a:p>
        </p:txBody>
      </p:sp>
      <p:sp>
        <p:nvSpPr>
          <p:cNvPr id="4" name="Slide Number Placeholder 3"/>
          <p:cNvSpPr>
            <a:spLocks noGrp="1"/>
          </p:cNvSpPr>
          <p:nvPr>
            <p:ph type="sldNum" sz="quarter" idx="10"/>
          </p:nvPr>
        </p:nvSpPr>
        <p:spPr/>
        <p:txBody>
          <a:bodyPr/>
          <a:lstStyle/>
          <a:p>
            <a:fld id="{4C31BD57-AA58-4301-8E8D-A12B78A9382D}" type="slidenum">
              <a:rPr lang="en-US" smtClean="0"/>
              <a:pPr/>
              <a:t>3</a:t>
            </a:fld>
            <a:endParaRPr lang="en-US" dirty="0"/>
          </a:p>
        </p:txBody>
      </p:sp>
      <p:sp>
        <p:nvSpPr>
          <p:cNvPr id="5" name="Date Placeholder 4"/>
          <p:cNvSpPr>
            <a:spLocks noGrp="1"/>
          </p:cNvSpPr>
          <p:nvPr>
            <p:ph type="dt" idx="11"/>
          </p:nvPr>
        </p:nvSpPr>
        <p:spPr/>
        <p:txBody>
          <a:bodyPr/>
          <a:lstStyle/>
          <a:p>
            <a:r>
              <a:rPr lang="en-US" dirty="0"/>
              <a:t>11/9/2017</a:t>
            </a:r>
          </a:p>
        </p:txBody>
      </p:sp>
    </p:spTree>
    <p:extLst>
      <p:ext uri="{BB962C8B-B14F-4D97-AF65-F5344CB8AC3E}">
        <p14:creationId xmlns:p14="http://schemas.microsoft.com/office/powerpoint/2010/main" val="1450284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19196-A341-44DD-B0C2-30009AAB2BFE}" type="slidenum">
              <a:rPr lang="en-US" smtClean="0"/>
              <a:t>65</a:t>
            </a:fld>
            <a:endParaRPr lang="en-US" dirty="0"/>
          </a:p>
        </p:txBody>
      </p:sp>
      <p:sp>
        <p:nvSpPr>
          <p:cNvPr id="5" name="Date Placeholder 4"/>
          <p:cNvSpPr>
            <a:spLocks noGrp="1"/>
          </p:cNvSpPr>
          <p:nvPr>
            <p:ph type="dt" idx="11"/>
          </p:nvPr>
        </p:nvSpPr>
        <p:spPr/>
        <p:txBody>
          <a:bodyPr/>
          <a:lstStyle/>
          <a:p>
            <a:r>
              <a:rPr lang="en-US"/>
              <a:t>11/9/2017</a:t>
            </a:r>
            <a:endParaRPr lang="en-US" dirty="0"/>
          </a:p>
        </p:txBody>
      </p:sp>
    </p:spTree>
    <p:extLst>
      <p:ext uri="{BB962C8B-B14F-4D97-AF65-F5344CB8AC3E}">
        <p14:creationId xmlns:p14="http://schemas.microsoft.com/office/powerpoint/2010/main" val="99362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a:xfrm>
            <a:off x="1" y="2"/>
            <a:ext cx="3169921" cy="4800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78" tIns="48239" rIns="96478" bIns="48239"/>
          <a:lstStyle>
            <a:lvl1pPr defTabSz="964650" eaLnBrk="0" hangingPunct="0">
              <a:defRPr sz="2500">
                <a:solidFill>
                  <a:schemeClr val="tx1"/>
                </a:solidFill>
                <a:latin typeface="Lucida Sans" pitchFamily="34" charset="0"/>
              </a:defRPr>
            </a:lvl1pPr>
            <a:lvl2pPr marL="770403" indent="-296309" defTabSz="964650" eaLnBrk="0" hangingPunct="0">
              <a:defRPr sz="2500">
                <a:solidFill>
                  <a:schemeClr val="tx1"/>
                </a:solidFill>
                <a:latin typeface="Lucida Sans" pitchFamily="34" charset="0"/>
              </a:defRPr>
            </a:lvl2pPr>
            <a:lvl3pPr marL="1185236" indent="-237047" defTabSz="964650" eaLnBrk="0" hangingPunct="0">
              <a:defRPr sz="2500">
                <a:solidFill>
                  <a:schemeClr val="tx1"/>
                </a:solidFill>
                <a:latin typeface="Lucida Sans" pitchFamily="34" charset="0"/>
              </a:defRPr>
            </a:lvl3pPr>
            <a:lvl4pPr marL="1659332" indent="-237047" defTabSz="964650" eaLnBrk="0" hangingPunct="0">
              <a:defRPr sz="2500">
                <a:solidFill>
                  <a:schemeClr val="tx1"/>
                </a:solidFill>
                <a:latin typeface="Lucida Sans" pitchFamily="34" charset="0"/>
              </a:defRPr>
            </a:lvl4pPr>
            <a:lvl5pPr marL="2133426" indent="-237047" defTabSz="964650" eaLnBrk="0" hangingPunct="0">
              <a:defRPr sz="2500">
                <a:solidFill>
                  <a:schemeClr val="tx1"/>
                </a:solidFill>
                <a:latin typeface="Lucida Sans" pitchFamily="34" charset="0"/>
              </a:defRPr>
            </a:lvl5pPr>
            <a:lvl6pPr marL="2607520" indent="-237047" defTabSz="964650" eaLnBrk="0" fontAlgn="base" hangingPunct="0">
              <a:spcBef>
                <a:spcPct val="0"/>
              </a:spcBef>
              <a:spcAft>
                <a:spcPct val="0"/>
              </a:spcAft>
              <a:defRPr sz="2500">
                <a:solidFill>
                  <a:schemeClr val="tx1"/>
                </a:solidFill>
                <a:latin typeface="Lucida Sans" pitchFamily="34" charset="0"/>
              </a:defRPr>
            </a:lvl6pPr>
            <a:lvl7pPr marL="3081615" indent="-237047" defTabSz="964650" eaLnBrk="0" fontAlgn="base" hangingPunct="0">
              <a:spcBef>
                <a:spcPct val="0"/>
              </a:spcBef>
              <a:spcAft>
                <a:spcPct val="0"/>
              </a:spcAft>
              <a:defRPr sz="2500">
                <a:solidFill>
                  <a:schemeClr val="tx1"/>
                </a:solidFill>
                <a:latin typeface="Lucida Sans" pitchFamily="34" charset="0"/>
              </a:defRPr>
            </a:lvl7pPr>
            <a:lvl8pPr marL="3555709" indent="-237047" defTabSz="964650" eaLnBrk="0" fontAlgn="base" hangingPunct="0">
              <a:spcBef>
                <a:spcPct val="0"/>
              </a:spcBef>
              <a:spcAft>
                <a:spcPct val="0"/>
              </a:spcAft>
              <a:defRPr sz="2500">
                <a:solidFill>
                  <a:schemeClr val="tx1"/>
                </a:solidFill>
                <a:latin typeface="Lucida Sans" pitchFamily="34" charset="0"/>
              </a:defRPr>
            </a:lvl8pPr>
            <a:lvl9pPr marL="4029804" indent="-237047" defTabSz="964650" eaLnBrk="0" fontAlgn="base" hangingPunct="0">
              <a:spcBef>
                <a:spcPct val="0"/>
              </a:spcBef>
              <a:spcAft>
                <a:spcPct val="0"/>
              </a:spcAft>
              <a:defRPr sz="2500">
                <a:solidFill>
                  <a:schemeClr val="tx1"/>
                </a:solidFill>
                <a:latin typeface="Lucida Sans" pitchFamily="34" charset="0"/>
              </a:defRPr>
            </a:lvl9pPr>
          </a:lstStyle>
          <a:p>
            <a:pPr eaLnBrk="1" hangingPunct="1"/>
            <a:r>
              <a:rPr lang="en-US" sz="1300" dirty="0">
                <a:latin typeface="Times New Roman" pitchFamily="18" charset="0"/>
              </a:rPr>
              <a:t>Developed by BBI - Syracuse University College of Law under NIDRR Grant #H133A060094</a:t>
            </a:r>
          </a:p>
        </p:txBody>
      </p:sp>
      <p:sp>
        <p:nvSpPr>
          <p:cNvPr id="48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0" eaLnBrk="0" hangingPunct="0">
              <a:defRPr sz="2500">
                <a:solidFill>
                  <a:schemeClr val="tx1"/>
                </a:solidFill>
                <a:latin typeface="Lucida Sans" pitchFamily="34" charset="0"/>
              </a:defRPr>
            </a:lvl1pPr>
            <a:lvl2pPr marL="770403" indent="-296309" defTabSz="964650" eaLnBrk="0" hangingPunct="0">
              <a:defRPr sz="2500">
                <a:solidFill>
                  <a:schemeClr val="tx1"/>
                </a:solidFill>
                <a:latin typeface="Lucida Sans" pitchFamily="34" charset="0"/>
              </a:defRPr>
            </a:lvl2pPr>
            <a:lvl3pPr marL="1185236" indent="-237047" defTabSz="964650" eaLnBrk="0" hangingPunct="0">
              <a:defRPr sz="2500">
                <a:solidFill>
                  <a:schemeClr val="tx1"/>
                </a:solidFill>
                <a:latin typeface="Lucida Sans" pitchFamily="34" charset="0"/>
              </a:defRPr>
            </a:lvl3pPr>
            <a:lvl4pPr marL="1659332" indent="-237047" defTabSz="964650" eaLnBrk="0" hangingPunct="0">
              <a:defRPr sz="2500">
                <a:solidFill>
                  <a:schemeClr val="tx1"/>
                </a:solidFill>
                <a:latin typeface="Lucida Sans" pitchFamily="34" charset="0"/>
              </a:defRPr>
            </a:lvl4pPr>
            <a:lvl5pPr marL="2133426" indent="-237047" defTabSz="964650" eaLnBrk="0" hangingPunct="0">
              <a:defRPr sz="2500">
                <a:solidFill>
                  <a:schemeClr val="tx1"/>
                </a:solidFill>
                <a:latin typeface="Lucida Sans" pitchFamily="34" charset="0"/>
              </a:defRPr>
            </a:lvl5pPr>
            <a:lvl6pPr marL="2607520" indent="-237047" defTabSz="964650" eaLnBrk="0" fontAlgn="base" hangingPunct="0">
              <a:spcBef>
                <a:spcPct val="0"/>
              </a:spcBef>
              <a:spcAft>
                <a:spcPct val="0"/>
              </a:spcAft>
              <a:defRPr sz="2500">
                <a:solidFill>
                  <a:schemeClr val="tx1"/>
                </a:solidFill>
                <a:latin typeface="Lucida Sans" pitchFamily="34" charset="0"/>
              </a:defRPr>
            </a:lvl6pPr>
            <a:lvl7pPr marL="3081615" indent="-237047" defTabSz="964650" eaLnBrk="0" fontAlgn="base" hangingPunct="0">
              <a:spcBef>
                <a:spcPct val="0"/>
              </a:spcBef>
              <a:spcAft>
                <a:spcPct val="0"/>
              </a:spcAft>
              <a:defRPr sz="2500">
                <a:solidFill>
                  <a:schemeClr val="tx1"/>
                </a:solidFill>
                <a:latin typeface="Lucida Sans" pitchFamily="34" charset="0"/>
              </a:defRPr>
            </a:lvl7pPr>
            <a:lvl8pPr marL="3555709" indent="-237047" defTabSz="964650" eaLnBrk="0" fontAlgn="base" hangingPunct="0">
              <a:spcBef>
                <a:spcPct val="0"/>
              </a:spcBef>
              <a:spcAft>
                <a:spcPct val="0"/>
              </a:spcAft>
              <a:defRPr sz="2500">
                <a:solidFill>
                  <a:schemeClr val="tx1"/>
                </a:solidFill>
                <a:latin typeface="Lucida Sans" pitchFamily="34" charset="0"/>
              </a:defRPr>
            </a:lvl8pPr>
            <a:lvl9pPr marL="4029804" indent="-237047" defTabSz="964650" eaLnBrk="0" fontAlgn="base" hangingPunct="0">
              <a:spcBef>
                <a:spcPct val="0"/>
              </a:spcBef>
              <a:spcAft>
                <a:spcPct val="0"/>
              </a:spcAft>
              <a:defRPr sz="2500">
                <a:solidFill>
                  <a:schemeClr val="tx1"/>
                </a:solidFill>
                <a:latin typeface="Lucida Sans" pitchFamily="34" charset="0"/>
              </a:defRPr>
            </a:lvl9pPr>
          </a:lstStyle>
          <a:p>
            <a:pPr eaLnBrk="1" hangingPunct="1"/>
            <a:fld id="{51812EB6-3956-4D01-A9D3-536DD2EFB999}" type="slidenum">
              <a:rPr lang="en-US" sz="1300">
                <a:latin typeface="Times New Roman" pitchFamily="18" charset="0"/>
              </a:rPr>
              <a:pPr eaLnBrk="1" hangingPunct="1"/>
              <a:t>4</a:t>
            </a:fld>
            <a:endParaRPr lang="en-US" sz="1300" dirty="0">
              <a:latin typeface="Times New Roman" pitchFamily="18" charset="0"/>
            </a:endParaRPr>
          </a:p>
        </p:txBody>
      </p:sp>
      <p:sp>
        <p:nvSpPr>
          <p:cNvPr id="48132" name="Rectangle 2"/>
          <p:cNvSpPr>
            <a:spLocks noGrp="1" noRot="1" noChangeAspect="1" noChangeArrowheads="1" noTextEdit="1"/>
          </p:cNvSpPr>
          <p:nvPr>
            <p:ph type="sldImg"/>
          </p:nvPr>
        </p:nvSpPr>
        <p:spPr>
          <a:xfrm>
            <a:off x="1258888" y="720725"/>
            <a:ext cx="4797425" cy="3598863"/>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a:t>
            </a:r>
            <a:r>
              <a:rPr lang="en-US" baseline="0" dirty="0"/>
              <a:t> Southeast ADA Center is a member of the ADA National Network.  </a:t>
            </a:r>
            <a:r>
              <a:rPr lang="en-US" dirty="0"/>
              <a:t>The ADA National Network consists of 10 regional centers and an ADA Knowledge Translation Center. The regional centers are distributed throughout the United States to provide local assistance and foster implementation of the ADA. The Network provides information, guidance and training on the Americans with Disabilities Act (ADA), tailored to meet the needs of business, government and individuals at local, regional and national levels. The Network is not an enforcement or regulatory agency, but a helpful resource supporting the ADA's mission to "make it possible for everyone with a disability to live a life of freedom and equality.“</a:t>
            </a:r>
          </a:p>
          <a:p>
            <a:endParaRPr lang="en-US" dirty="0"/>
          </a:p>
          <a:p>
            <a:r>
              <a:rPr lang="en-US" dirty="0"/>
              <a:t>The 10 regional centers along with the ADA Knowledge Translation Center, work together to develop projects and events of national significance. Each regional center also focuses on the specific needs of the residents who reside within its service area. The regional nature of the ADA National Network is critical to ensuring the network can adequately support the diverse population of ADA Stakeholders throughout the country.</a:t>
            </a:r>
          </a:p>
          <a:p>
            <a:pPr eaLnBrk="1" hangingPunct="1"/>
            <a:endParaRPr lang="en-US" b="1" dirty="0"/>
          </a:p>
        </p:txBody>
      </p:sp>
      <p:sp>
        <p:nvSpPr>
          <p:cNvPr id="2" name="Date Placeholder 1"/>
          <p:cNvSpPr>
            <a:spLocks noGrp="1"/>
          </p:cNvSpPr>
          <p:nvPr>
            <p:ph type="dt" idx="10"/>
          </p:nvPr>
        </p:nvSpPr>
        <p:spPr/>
        <p:txBody>
          <a:bodyPr/>
          <a:lstStyle/>
          <a:p>
            <a:r>
              <a:rPr lang="en-US" dirty="0"/>
              <a:t>11/9/2017</a:t>
            </a:r>
          </a:p>
        </p:txBody>
      </p:sp>
    </p:spTree>
    <p:extLst>
      <p:ext uri="{BB962C8B-B14F-4D97-AF65-F5344CB8AC3E}">
        <p14:creationId xmlns:p14="http://schemas.microsoft.com/office/powerpoint/2010/main" val="4892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xfrm>
            <a:off x="1" y="2"/>
            <a:ext cx="3169921" cy="4800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78" tIns="48239" rIns="96478" bIns="48239"/>
          <a:lstStyle>
            <a:lvl1pPr defTabSz="964650" eaLnBrk="0" hangingPunct="0">
              <a:defRPr sz="2500">
                <a:solidFill>
                  <a:schemeClr val="tx1"/>
                </a:solidFill>
                <a:latin typeface="Lucida Sans" pitchFamily="34" charset="0"/>
              </a:defRPr>
            </a:lvl1pPr>
            <a:lvl2pPr marL="770403" indent="-296309" defTabSz="964650" eaLnBrk="0" hangingPunct="0">
              <a:defRPr sz="2500">
                <a:solidFill>
                  <a:schemeClr val="tx1"/>
                </a:solidFill>
                <a:latin typeface="Lucida Sans" pitchFamily="34" charset="0"/>
              </a:defRPr>
            </a:lvl2pPr>
            <a:lvl3pPr marL="1185236" indent="-237047" defTabSz="964650" eaLnBrk="0" hangingPunct="0">
              <a:defRPr sz="2500">
                <a:solidFill>
                  <a:schemeClr val="tx1"/>
                </a:solidFill>
                <a:latin typeface="Lucida Sans" pitchFamily="34" charset="0"/>
              </a:defRPr>
            </a:lvl3pPr>
            <a:lvl4pPr marL="1659332" indent="-237047" defTabSz="964650" eaLnBrk="0" hangingPunct="0">
              <a:defRPr sz="2500">
                <a:solidFill>
                  <a:schemeClr val="tx1"/>
                </a:solidFill>
                <a:latin typeface="Lucida Sans" pitchFamily="34" charset="0"/>
              </a:defRPr>
            </a:lvl4pPr>
            <a:lvl5pPr marL="2133426" indent="-237047" defTabSz="964650" eaLnBrk="0" hangingPunct="0">
              <a:defRPr sz="2500">
                <a:solidFill>
                  <a:schemeClr val="tx1"/>
                </a:solidFill>
                <a:latin typeface="Lucida Sans" pitchFamily="34" charset="0"/>
              </a:defRPr>
            </a:lvl5pPr>
            <a:lvl6pPr marL="2607520" indent="-237047" defTabSz="964650" eaLnBrk="0" fontAlgn="base" hangingPunct="0">
              <a:spcBef>
                <a:spcPct val="0"/>
              </a:spcBef>
              <a:spcAft>
                <a:spcPct val="0"/>
              </a:spcAft>
              <a:defRPr sz="2500">
                <a:solidFill>
                  <a:schemeClr val="tx1"/>
                </a:solidFill>
                <a:latin typeface="Lucida Sans" pitchFamily="34" charset="0"/>
              </a:defRPr>
            </a:lvl6pPr>
            <a:lvl7pPr marL="3081615" indent="-237047" defTabSz="964650" eaLnBrk="0" fontAlgn="base" hangingPunct="0">
              <a:spcBef>
                <a:spcPct val="0"/>
              </a:spcBef>
              <a:spcAft>
                <a:spcPct val="0"/>
              </a:spcAft>
              <a:defRPr sz="2500">
                <a:solidFill>
                  <a:schemeClr val="tx1"/>
                </a:solidFill>
                <a:latin typeface="Lucida Sans" pitchFamily="34" charset="0"/>
              </a:defRPr>
            </a:lvl7pPr>
            <a:lvl8pPr marL="3555709" indent="-237047" defTabSz="964650" eaLnBrk="0" fontAlgn="base" hangingPunct="0">
              <a:spcBef>
                <a:spcPct val="0"/>
              </a:spcBef>
              <a:spcAft>
                <a:spcPct val="0"/>
              </a:spcAft>
              <a:defRPr sz="2500">
                <a:solidFill>
                  <a:schemeClr val="tx1"/>
                </a:solidFill>
                <a:latin typeface="Lucida Sans" pitchFamily="34" charset="0"/>
              </a:defRPr>
            </a:lvl8pPr>
            <a:lvl9pPr marL="4029804" indent="-237047" defTabSz="964650" eaLnBrk="0" fontAlgn="base" hangingPunct="0">
              <a:spcBef>
                <a:spcPct val="0"/>
              </a:spcBef>
              <a:spcAft>
                <a:spcPct val="0"/>
              </a:spcAft>
              <a:defRPr sz="2500">
                <a:solidFill>
                  <a:schemeClr val="tx1"/>
                </a:solidFill>
                <a:latin typeface="Lucida Sans" pitchFamily="34" charset="0"/>
              </a:defRPr>
            </a:lvl9pPr>
          </a:lstStyle>
          <a:p>
            <a:pPr eaLnBrk="1" hangingPunct="1"/>
            <a:r>
              <a:rPr lang="en-US" sz="1300" dirty="0">
                <a:latin typeface="Times New Roman" pitchFamily="18" charset="0"/>
              </a:rPr>
              <a:t>Developed by BBI - Syracuse University College of Law under NIDRR Grant #H133A060094</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0" eaLnBrk="0" hangingPunct="0">
              <a:defRPr sz="2500">
                <a:solidFill>
                  <a:schemeClr val="tx1"/>
                </a:solidFill>
                <a:latin typeface="Lucida Sans" pitchFamily="34" charset="0"/>
              </a:defRPr>
            </a:lvl1pPr>
            <a:lvl2pPr marL="770403" indent="-296309" defTabSz="964650" eaLnBrk="0" hangingPunct="0">
              <a:defRPr sz="2500">
                <a:solidFill>
                  <a:schemeClr val="tx1"/>
                </a:solidFill>
                <a:latin typeface="Lucida Sans" pitchFamily="34" charset="0"/>
              </a:defRPr>
            </a:lvl2pPr>
            <a:lvl3pPr marL="1185236" indent="-237047" defTabSz="964650" eaLnBrk="0" hangingPunct="0">
              <a:defRPr sz="2500">
                <a:solidFill>
                  <a:schemeClr val="tx1"/>
                </a:solidFill>
                <a:latin typeface="Lucida Sans" pitchFamily="34" charset="0"/>
              </a:defRPr>
            </a:lvl3pPr>
            <a:lvl4pPr marL="1659332" indent="-237047" defTabSz="964650" eaLnBrk="0" hangingPunct="0">
              <a:defRPr sz="2500">
                <a:solidFill>
                  <a:schemeClr val="tx1"/>
                </a:solidFill>
                <a:latin typeface="Lucida Sans" pitchFamily="34" charset="0"/>
              </a:defRPr>
            </a:lvl4pPr>
            <a:lvl5pPr marL="2133426" indent="-237047" defTabSz="964650" eaLnBrk="0" hangingPunct="0">
              <a:defRPr sz="2500">
                <a:solidFill>
                  <a:schemeClr val="tx1"/>
                </a:solidFill>
                <a:latin typeface="Lucida Sans" pitchFamily="34" charset="0"/>
              </a:defRPr>
            </a:lvl5pPr>
            <a:lvl6pPr marL="2607520" indent="-237047" defTabSz="964650" eaLnBrk="0" fontAlgn="base" hangingPunct="0">
              <a:spcBef>
                <a:spcPct val="0"/>
              </a:spcBef>
              <a:spcAft>
                <a:spcPct val="0"/>
              </a:spcAft>
              <a:defRPr sz="2500">
                <a:solidFill>
                  <a:schemeClr val="tx1"/>
                </a:solidFill>
                <a:latin typeface="Lucida Sans" pitchFamily="34" charset="0"/>
              </a:defRPr>
            </a:lvl6pPr>
            <a:lvl7pPr marL="3081615" indent="-237047" defTabSz="964650" eaLnBrk="0" fontAlgn="base" hangingPunct="0">
              <a:spcBef>
                <a:spcPct val="0"/>
              </a:spcBef>
              <a:spcAft>
                <a:spcPct val="0"/>
              </a:spcAft>
              <a:defRPr sz="2500">
                <a:solidFill>
                  <a:schemeClr val="tx1"/>
                </a:solidFill>
                <a:latin typeface="Lucida Sans" pitchFamily="34" charset="0"/>
              </a:defRPr>
            </a:lvl7pPr>
            <a:lvl8pPr marL="3555709" indent="-237047" defTabSz="964650" eaLnBrk="0" fontAlgn="base" hangingPunct="0">
              <a:spcBef>
                <a:spcPct val="0"/>
              </a:spcBef>
              <a:spcAft>
                <a:spcPct val="0"/>
              </a:spcAft>
              <a:defRPr sz="2500">
                <a:solidFill>
                  <a:schemeClr val="tx1"/>
                </a:solidFill>
                <a:latin typeface="Lucida Sans" pitchFamily="34" charset="0"/>
              </a:defRPr>
            </a:lvl8pPr>
            <a:lvl9pPr marL="4029804" indent="-237047" defTabSz="964650" eaLnBrk="0" fontAlgn="base" hangingPunct="0">
              <a:spcBef>
                <a:spcPct val="0"/>
              </a:spcBef>
              <a:spcAft>
                <a:spcPct val="0"/>
              </a:spcAft>
              <a:defRPr sz="2500">
                <a:solidFill>
                  <a:schemeClr val="tx1"/>
                </a:solidFill>
                <a:latin typeface="Lucida Sans" pitchFamily="34" charset="0"/>
              </a:defRPr>
            </a:lvl9pPr>
          </a:lstStyle>
          <a:p>
            <a:pPr eaLnBrk="1" hangingPunct="1"/>
            <a:fld id="{04D82D85-B1CB-4D3B-9D5E-1064AC55AE91}" type="slidenum">
              <a:rPr lang="en-US" sz="1300">
                <a:latin typeface="Times New Roman" pitchFamily="18" charset="0"/>
              </a:rPr>
              <a:pPr eaLnBrk="1" hangingPunct="1"/>
              <a:t>5</a:t>
            </a:fld>
            <a:endParaRPr lang="en-US" sz="1300" dirty="0">
              <a:latin typeface="Times New Roman" pitchFamily="18" charset="0"/>
            </a:endParaRPr>
          </a:p>
        </p:txBody>
      </p:sp>
      <p:sp>
        <p:nvSpPr>
          <p:cNvPr id="49156" name="Rectangle 2"/>
          <p:cNvSpPr>
            <a:spLocks noGrp="1" noRot="1" noChangeAspect="1" noChangeArrowheads="1" noTextEdit="1"/>
          </p:cNvSpPr>
          <p:nvPr>
            <p:ph type="sldImg"/>
          </p:nvPr>
        </p:nvSpPr>
        <p:spPr>
          <a:xfrm>
            <a:off x="1258888" y="720725"/>
            <a:ext cx="4797425" cy="3598863"/>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All</a:t>
            </a:r>
            <a:r>
              <a:rPr lang="en-US" baseline="0" dirty="0"/>
              <a:t> Centers in the ADA National Network are funded by the </a:t>
            </a:r>
            <a:r>
              <a:rPr lang="en-US" dirty="0"/>
              <a:t>U.S. Department of Health and Human Services, Administration on Community Living, National Institute on Disability, Independent Living, and Rehabilitation Research (NIDILRR). </a:t>
            </a:r>
            <a:r>
              <a:rPr lang="en-US" baseline="0" dirty="0"/>
              <a:t>The Centers have been known by different names through the years (DBTACs, ADA &amp; IT Centers, and now ADA Centers), however, our mission has always been the same.</a:t>
            </a:r>
            <a:endParaRPr lang="en-US" dirty="0"/>
          </a:p>
        </p:txBody>
      </p:sp>
      <p:sp>
        <p:nvSpPr>
          <p:cNvPr id="2" name="Date Placeholder 1"/>
          <p:cNvSpPr>
            <a:spLocks noGrp="1"/>
          </p:cNvSpPr>
          <p:nvPr>
            <p:ph type="dt" idx="10"/>
          </p:nvPr>
        </p:nvSpPr>
        <p:spPr/>
        <p:txBody>
          <a:bodyPr/>
          <a:lstStyle/>
          <a:p>
            <a:r>
              <a:rPr lang="en-US" dirty="0"/>
              <a:t>11/9/2017</a:t>
            </a:r>
          </a:p>
        </p:txBody>
      </p:sp>
    </p:spTree>
    <p:extLst>
      <p:ext uri="{BB962C8B-B14F-4D97-AF65-F5344CB8AC3E}">
        <p14:creationId xmlns:p14="http://schemas.microsoft.com/office/powerpoint/2010/main" val="149345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093788" y="735013"/>
            <a:ext cx="4900612" cy="367665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itchFamily="2" charset="2"/>
              <a:buNone/>
            </a:pPr>
            <a:endParaRPr lang="en-US"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209" eaLnBrk="0" hangingPunct="0">
              <a:defRPr>
                <a:solidFill>
                  <a:schemeClr val="tx1"/>
                </a:solidFill>
                <a:latin typeface="Arial" charset="0"/>
              </a:defRPr>
            </a:lvl1pPr>
            <a:lvl2pPr marL="783887" indent="-301495" defTabSz="983209" eaLnBrk="0" hangingPunct="0">
              <a:defRPr>
                <a:solidFill>
                  <a:schemeClr val="tx1"/>
                </a:solidFill>
                <a:latin typeface="Arial" charset="0"/>
              </a:defRPr>
            </a:lvl2pPr>
            <a:lvl3pPr marL="1205979" indent="-241196" defTabSz="983209" eaLnBrk="0" hangingPunct="0">
              <a:defRPr>
                <a:solidFill>
                  <a:schemeClr val="tx1"/>
                </a:solidFill>
                <a:latin typeface="Arial" charset="0"/>
              </a:defRPr>
            </a:lvl3pPr>
            <a:lvl4pPr marL="1688371" indent="-241196" defTabSz="983209" eaLnBrk="0" hangingPunct="0">
              <a:defRPr>
                <a:solidFill>
                  <a:schemeClr val="tx1"/>
                </a:solidFill>
                <a:latin typeface="Arial" charset="0"/>
              </a:defRPr>
            </a:lvl4pPr>
            <a:lvl5pPr marL="2170763" indent="-241196" defTabSz="983209" eaLnBrk="0" hangingPunct="0">
              <a:defRPr>
                <a:solidFill>
                  <a:schemeClr val="tx1"/>
                </a:solidFill>
                <a:latin typeface="Arial" charset="0"/>
              </a:defRPr>
            </a:lvl5pPr>
            <a:lvl6pPr marL="2653154" indent="-241196" defTabSz="983209" eaLnBrk="0" fontAlgn="base" hangingPunct="0">
              <a:spcBef>
                <a:spcPct val="0"/>
              </a:spcBef>
              <a:spcAft>
                <a:spcPct val="0"/>
              </a:spcAft>
              <a:defRPr>
                <a:solidFill>
                  <a:schemeClr val="tx1"/>
                </a:solidFill>
                <a:latin typeface="Arial" charset="0"/>
              </a:defRPr>
            </a:lvl6pPr>
            <a:lvl7pPr marL="3135546" indent="-241196" defTabSz="983209" eaLnBrk="0" fontAlgn="base" hangingPunct="0">
              <a:spcBef>
                <a:spcPct val="0"/>
              </a:spcBef>
              <a:spcAft>
                <a:spcPct val="0"/>
              </a:spcAft>
              <a:defRPr>
                <a:solidFill>
                  <a:schemeClr val="tx1"/>
                </a:solidFill>
                <a:latin typeface="Arial" charset="0"/>
              </a:defRPr>
            </a:lvl7pPr>
            <a:lvl8pPr marL="3617938" indent="-241196" defTabSz="983209" eaLnBrk="0" fontAlgn="base" hangingPunct="0">
              <a:spcBef>
                <a:spcPct val="0"/>
              </a:spcBef>
              <a:spcAft>
                <a:spcPct val="0"/>
              </a:spcAft>
              <a:defRPr>
                <a:solidFill>
                  <a:schemeClr val="tx1"/>
                </a:solidFill>
                <a:latin typeface="Arial" charset="0"/>
              </a:defRPr>
            </a:lvl8pPr>
            <a:lvl9pPr marL="4100330" indent="-241196" defTabSz="983209" eaLnBrk="0" fontAlgn="base" hangingPunct="0">
              <a:spcBef>
                <a:spcPct val="0"/>
              </a:spcBef>
              <a:spcAft>
                <a:spcPct val="0"/>
              </a:spcAft>
              <a:defRPr>
                <a:solidFill>
                  <a:schemeClr val="tx1"/>
                </a:solidFill>
                <a:latin typeface="Arial" charset="0"/>
              </a:defRPr>
            </a:lvl9pPr>
          </a:lstStyle>
          <a:p>
            <a:pPr eaLnBrk="1" hangingPunct="1"/>
            <a:fld id="{E275EB70-F058-409D-AC50-656338F912B0}" type="slidenum">
              <a:rPr lang="en-US" smtClean="0"/>
              <a:pPr eaLnBrk="1" hangingPunct="1"/>
              <a:t>7</a:t>
            </a:fld>
            <a:endParaRPr lang="en-US" dirty="0"/>
          </a:p>
        </p:txBody>
      </p:sp>
      <p:sp>
        <p:nvSpPr>
          <p:cNvPr id="2" name="Date Placeholder 1"/>
          <p:cNvSpPr>
            <a:spLocks noGrp="1"/>
          </p:cNvSpPr>
          <p:nvPr>
            <p:ph type="dt" idx="10"/>
          </p:nvPr>
        </p:nvSpPr>
        <p:spPr/>
        <p:txBody>
          <a:bodyPr/>
          <a:lstStyle/>
          <a:p>
            <a:r>
              <a:rPr lang="en-US" dirty="0"/>
              <a:t>1/31/2017 - ADA Coordinator Training</a:t>
            </a:r>
          </a:p>
        </p:txBody>
      </p:sp>
    </p:spTree>
    <p:extLst>
      <p:ext uri="{BB962C8B-B14F-4D97-AF65-F5344CB8AC3E}">
        <p14:creationId xmlns:p14="http://schemas.microsoft.com/office/powerpoint/2010/main" val="175999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eaLnBrk="1" hangingPunct="1">
              <a:buClr>
                <a:srgbClr val="000000"/>
              </a:buClr>
              <a:buSzPct val="100000"/>
            </a:pPr>
            <a:r>
              <a:rPr lang="en-US" altLang="en-US" sz="1300" b="1" dirty="0">
                <a:solidFill>
                  <a:schemeClr val="accent3">
                    <a:lumMod val="50000"/>
                  </a:schemeClr>
                </a:solidFill>
                <a:ea typeface="MS PGothic" pitchFamily="34" charset="-128"/>
              </a:rPr>
              <a:t>Employment: Title I  </a:t>
            </a:r>
          </a:p>
          <a:p>
            <a:r>
              <a:rPr lang="en-US" altLang="en-US" sz="1300" b="1" dirty="0">
                <a:solidFill>
                  <a:schemeClr val="accent3">
                    <a:lumMod val="50000"/>
                  </a:schemeClr>
                </a:solidFill>
                <a:ea typeface="MS PGothic" pitchFamily="34" charset="-128"/>
              </a:rPr>
              <a:t>	</a:t>
            </a:r>
            <a:r>
              <a:rPr lang="en-US" sz="1300" dirty="0">
                <a:solidFill>
                  <a:schemeClr val="accent3">
                    <a:lumMod val="50000"/>
                  </a:schemeClr>
                </a:solidFill>
              </a:rPr>
              <a:t>This title focuses on reasonable accommodations - a change in the way work is performed. </a:t>
            </a:r>
          </a:p>
          <a:p>
            <a:endParaRPr lang="en-US" sz="1300" dirty="0">
              <a:solidFill>
                <a:schemeClr val="accent3">
                  <a:lumMod val="50000"/>
                </a:schemeClr>
              </a:solidFill>
            </a:endParaRPr>
          </a:p>
          <a:p>
            <a:pPr>
              <a:spcBef>
                <a:spcPts val="1899"/>
              </a:spcBef>
            </a:pPr>
            <a:r>
              <a:rPr lang="en-US" altLang="en-US" sz="1300" b="1" dirty="0">
                <a:solidFill>
                  <a:schemeClr val="accent3">
                    <a:lumMod val="50000"/>
                  </a:schemeClr>
                </a:solidFill>
                <a:ea typeface="MS PGothic" pitchFamily="34" charset="-128"/>
              </a:rPr>
              <a:t>State and Local Government: Title II  </a:t>
            </a:r>
            <a:br>
              <a:rPr lang="en-US" altLang="en-US" sz="1300" b="1" dirty="0">
                <a:solidFill>
                  <a:schemeClr val="accent3">
                    <a:lumMod val="50000"/>
                  </a:schemeClr>
                </a:solidFill>
                <a:ea typeface="MS PGothic" pitchFamily="34" charset="-128"/>
              </a:rPr>
            </a:br>
            <a:r>
              <a:rPr lang="en-US" altLang="en-US" sz="1300" dirty="0">
                <a:solidFill>
                  <a:schemeClr val="accent3">
                    <a:lumMod val="50000"/>
                  </a:schemeClr>
                </a:solidFill>
                <a:ea typeface="MS PGothic" pitchFamily="34" charset="-128"/>
              </a:rPr>
              <a:t>	</a:t>
            </a:r>
            <a:r>
              <a:rPr lang="en-US" sz="1300" dirty="0">
                <a:solidFill>
                  <a:schemeClr val="accent3">
                    <a:lumMod val="50000"/>
                  </a:schemeClr>
                </a:solidFill>
              </a:rPr>
              <a:t>Requires access to services, programs, and activities in public education, corrections and the courts etc. </a:t>
            </a:r>
          </a:p>
          <a:p>
            <a:pPr>
              <a:spcBef>
                <a:spcPts val="1899"/>
              </a:spcBef>
            </a:pPr>
            <a:r>
              <a:rPr lang="en-US" altLang="en-US" sz="1300" dirty="0">
                <a:solidFill>
                  <a:schemeClr val="accent3">
                    <a:lumMod val="50000"/>
                  </a:schemeClr>
                </a:solidFill>
                <a:ea typeface="MS PGothic" pitchFamily="34" charset="-128"/>
              </a:rPr>
              <a:t>	</a:t>
            </a:r>
          </a:p>
          <a:p>
            <a:pPr>
              <a:spcBef>
                <a:spcPts val="1899"/>
              </a:spcBef>
              <a:buClr>
                <a:srgbClr val="000000"/>
              </a:buClr>
              <a:buSzPct val="100000"/>
            </a:pPr>
            <a:r>
              <a:rPr lang="en-US" altLang="en-US" sz="1300" b="1" dirty="0">
                <a:solidFill>
                  <a:schemeClr val="accent3">
                    <a:lumMod val="50000"/>
                  </a:schemeClr>
                </a:solidFill>
                <a:ea typeface="MS PGothic" pitchFamily="34" charset="-128"/>
              </a:rPr>
              <a:t>Places of Public Accommodation: Title III </a:t>
            </a:r>
            <a:br>
              <a:rPr lang="en-US" altLang="en-US" sz="1300" b="1" dirty="0">
                <a:solidFill>
                  <a:schemeClr val="accent3">
                    <a:lumMod val="50000"/>
                  </a:schemeClr>
                </a:solidFill>
                <a:ea typeface="MS PGothic" pitchFamily="34" charset="-128"/>
              </a:rPr>
            </a:br>
            <a:r>
              <a:rPr lang="en-US" sz="1300" dirty="0">
                <a:solidFill>
                  <a:schemeClr val="accent3">
                    <a:lumMod val="50000"/>
                  </a:schemeClr>
                </a:solidFill>
              </a:rPr>
              <a:t>Requires access to goods and services in places such as sober homes, health care facilities and other private businesses and non-profits that serve the public. </a:t>
            </a:r>
            <a:r>
              <a:rPr lang="en-US" altLang="en-US" sz="1300" dirty="0">
                <a:solidFill>
                  <a:schemeClr val="accent3">
                    <a:lumMod val="50000"/>
                  </a:schemeClr>
                </a:solidFill>
                <a:ea typeface="MS PGothic" pitchFamily="34" charset="-128"/>
              </a:rPr>
              <a:t>	</a:t>
            </a:r>
          </a:p>
          <a:p>
            <a:endParaRPr lang="en-US" dirty="0"/>
          </a:p>
        </p:txBody>
      </p:sp>
      <p:sp>
        <p:nvSpPr>
          <p:cNvPr id="5" name="Slide Number Placeholder 4"/>
          <p:cNvSpPr>
            <a:spLocks noGrp="1"/>
          </p:cNvSpPr>
          <p:nvPr>
            <p:ph type="sldNum" sz="quarter" idx="5"/>
          </p:nvPr>
        </p:nvSpPr>
        <p:spPr/>
        <p:txBody>
          <a:bodyPr/>
          <a:lstStyle/>
          <a:p>
            <a:fld id="{04EB4F2F-1DBE-4FC2-8B5C-8436D5E9700F}" type="slidenum">
              <a:rPr lang="en-US" smtClean="0"/>
              <a:t>9</a:t>
            </a:fld>
            <a:endParaRPr lang="en-US" dirty="0"/>
          </a:p>
        </p:txBody>
      </p:sp>
    </p:spTree>
    <p:extLst>
      <p:ext uri="{BB962C8B-B14F-4D97-AF65-F5344CB8AC3E}">
        <p14:creationId xmlns:p14="http://schemas.microsoft.com/office/powerpoint/2010/main" val="106588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6706-04BB-4246-A9CC-7BABA2735E46}" type="slidenum">
              <a:rPr lang="en-US" smtClean="0"/>
              <a:t>12</a:t>
            </a:fld>
            <a:endParaRPr lang="en-US" dirty="0"/>
          </a:p>
        </p:txBody>
      </p:sp>
    </p:spTree>
    <p:extLst>
      <p:ext uri="{BB962C8B-B14F-4D97-AF65-F5344CB8AC3E}">
        <p14:creationId xmlns:p14="http://schemas.microsoft.com/office/powerpoint/2010/main" val="100853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11/9/2017</a:t>
            </a:r>
          </a:p>
        </p:txBody>
      </p:sp>
      <p:sp>
        <p:nvSpPr>
          <p:cNvPr id="5" name="Slide Number Placeholder 4"/>
          <p:cNvSpPr>
            <a:spLocks noGrp="1"/>
          </p:cNvSpPr>
          <p:nvPr>
            <p:ph type="sldNum" sz="quarter" idx="11"/>
          </p:nvPr>
        </p:nvSpPr>
        <p:spPr/>
        <p:txBody>
          <a:bodyPr/>
          <a:lstStyle/>
          <a:p>
            <a:fld id="{4C31BD57-AA58-4301-8E8D-A12B78A9382D}" type="slidenum">
              <a:rPr lang="en-US" smtClean="0"/>
              <a:pPr/>
              <a:t>13</a:t>
            </a:fld>
            <a:endParaRPr lang="en-US" dirty="0"/>
          </a:p>
        </p:txBody>
      </p:sp>
    </p:spTree>
    <p:extLst>
      <p:ext uri="{BB962C8B-B14F-4D97-AF65-F5344CB8AC3E}">
        <p14:creationId xmlns:p14="http://schemas.microsoft.com/office/powerpoint/2010/main" val="2502473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1"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cs typeface="+mn-cs"/>
              </a:endParaRPr>
            </a:p>
          </p:txBody>
        </p:sp>
        <p:sp>
          <p:nvSpPr>
            <p:cNvPr id="7" name="Freeform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350" dirty="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5"/>
            <a:ext cx="7772400" cy="1829761"/>
          </a:xfrm>
        </p:spPr>
        <p:txBody>
          <a:bodyPr anchor="b">
            <a:normAutofit/>
          </a:bodyPr>
          <a:lstStyle>
            <a:lvl1pPr algn="ctr">
              <a:defRPr sz="4400" b="1">
                <a:solidFill>
                  <a:schemeClr val="tx2"/>
                </a:solidFill>
                <a:effectLst/>
              </a:defRPr>
            </a:lvl1pPr>
            <a:extLst/>
          </a:lstStyle>
          <a:p>
            <a:r>
              <a:rPr lang="en-US"/>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48006" indent="0" algn="ct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endParaRPr lang="en-US" dirty="0"/>
          </a:p>
        </p:txBody>
      </p:sp>
      <p:sp>
        <p:nvSpPr>
          <p:cNvPr id="12" name="Footer Placeholder 18"/>
          <p:cNvSpPr>
            <a:spLocks noGrp="1"/>
          </p:cNvSpPr>
          <p:nvPr>
            <p:ph type="ftr" sz="quarter" idx="11"/>
          </p:nvPr>
        </p:nvSpPr>
        <p:spPr>
          <a:xfrm>
            <a:off x="4379913" y="6408742"/>
            <a:ext cx="4192587" cy="296859"/>
          </a:xfrm>
          <a:prstGeom prst="rect">
            <a:avLst/>
          </a:prstGeom>
        </p:spPr>
        <p:txBody>
          <a:bodyPr/>
          <a:lstStyle>
            <a:lvl1pPr>
              <a:defRPr sz="1200" dirty="0">
                <a:solidFill>
                  <a:schemeClr val="bg1"/>
                </a:solidFill>
                <a:latin typeface="Century Gothic" charset="0"/>
                <a:ea typeface="Century Gothic" charset="0"/>
                <a:cs typeface="Century Gothic" charset="0"/>
              </a:defRPr>
            </a:lvl1pPr>
            <a:extLst/>
          </a:lstStyle>
          <a:p>
            <a:r>
              <a:rPr lang="en-US" dirty="0"/>
              <a:t>Funded by NIDILRR Grant #90DP0090-01-00</a:t>
            </a:r>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1"/>
          <p:cNvSpPr>
            <a:spLocks noGrp="1"/>
          </p:cNvSpPr>
          <p:nvPr>
            <p:ph type="ftr" sz="quarter" idx="11"/>
          </p:nvPr>
        </p:nvSpPr>
        <p:spPr>
          <a:xfrm>
            <a:off x="4379913" y="6408742"/>
            <a:ext cx="4249737" cy="449259"/>
          </a:xfrm>
          <a:prstGeom prst="rect">
            <a:avLst/>
          </a:prstGeom>
        </p:spPr>
        <p:txBody>
          <a:bodyPr/>
          <a:lstStyle>
            <a:lvl1pPr>
              <a:defRPr>
                <a:latin typeface="Century Gothic" charset="0"/>
                <a:ea typeface="Century Gothic" charset="0"/>
                <a:cs typeface="Century Gothic" charset="0"/>
              </a:defRPr>
            </a:lvl1pPr>
          </a:lstStyle>
          <a:p>
            <a:r>
              <a:rPr lang="en-US" dirty="0"/>
              <a:t>Funded by NIDILRR Grant #90DP0090-01-00</a:t>
            </a:r>
          </a:p>
        </p:txBody>
      </p:sp>
      <p:sp>
        <p:nvSpPr>
          <p:cNvPr id="6" name="Slide Number Placeholder 17"/>
          <p:cNvSpPr>
            <a:spLocks noGrp="1"/>
          </p:cNvSpPr>
          <p:nvPr>
            <p:ph type="sldNum" sz="quarter" idx="12"/>
          </p:nvPr>
        </p:nvSpPr>
        <p:spPr/>
        <p:txBody>
          <a:bodyPr/>
          <a:lstStyle>
            <a:lvl1pPr>
              <a:defRPr>
                <a:latin typeface="Century Gothic" charset="0"/>
                <a:ea typeface="Century Gothic" charset="0"/>
                <a:cs typeface="Century Gothic" charset="0"/>
              </a:defRPr>
            </a:lvl1pPr>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4"/>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1"/>
          <p:cNvSpPr>
            <a:spLocks noGrp="1"/>
          </p:cNvSpPr>
          <p:nvPr>
            <p:ph type="ftr" sz="quarter" idx="11"/>
          </p:nvPr>
        </p:nvSpPr>
        <p:spPr>
          <a:xfrm>
            <a:off x="4379913" y="6408742"/>
            <a:ext cx="4249737" cy="296859"/>
          </a:xfrm>
          <a:prstGeom prst="rect">
            <a:avLst/>
          </a:prstGeom>
        </p:spPr>
        <p:txBody>
          <a:bodyPr/>
          <a:lstStyle>
            <a:lvl1pPr>
              <a:defRPr>
                <a:latin typeface="Century Gothic" charset="0"/>
                <a:ea typeface="Century Gothic" charset="0"/>
                <a:cs typeface="Century Gothic" charset="0"/>
              </a:defRPr>
            </a:lvl1pPr>
          </a:lstStyle>
          <a:p>
            <a:r>
              <a:rPr lang="en-US" dirty="0"/>
              <a:t>Funded by NIDILRR Grant #90DP0090-01-00</a:t>
            </a:r>
          </a:p>
        </p:txBody>
      </p:sp>
      <p:sp>
        <p:nvSpPr>
          <p:cNvPr id="6" name="Slide Number Placeholder 17"/>
          <p:cNvSpPr>
            <a:spLocks noGrp="1"/>
          </p:cNvSpPr>
          <p:nvPr>
            <p:ph type="sldNum" sz="quarter" idx="12"/>
          </p:nvPr>
        </p:nvSpPr>
        <p:spPr/>
        <p:txBody>
          <a:bodyPr/>
          <a:lstStyle>
            <a:lvl1pPr>
              <a:defRPr>
                <a:latin typeface="Century Gothic" charset="0"/>
                <a:ea typeface="Century Gothic" charset="0"/>
                <a:cs typeface="Century Gothic" charset="0"/>
              </a:defRPr>
            </a:lvl1pPr>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838202" y="2362204"/>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60914" y="2362204"/>
            <a:ext cx="3770312" cy="3724275"/>
          </a:xfrm>
        </p:spPr>
        <p:txBody>
          <a:bodyPr/>
          <a:lstStyle/>
          <a:p>
            <a:pPr lvl="0"/>
            <a:r>
              <a:rPr lang="en-US" noProof="0" dirty="0"/>
              <a:t>Drag picture to placeholder or click icon to add</a:t>
            </a:r>
          </a:p>
        </p:txBody>
      </p:sp>
      <p:sp>
        <p:nvSpPr>
          <p:cNvPr id="6" name="Rectangle 12"/>
          <p:cNvSpPr>
            <a:spLocks noGrp="1" noChangeArrowheads="1"/>
          </p:cNvSpPr>
          <p:nvPr>
            <p:ph type="ftr" sz="quarter" idx="11"/>
          </p:nvPr>
        </p:nvSpPr>
        <p:spPr>
          <a:xfrm>
            <a:off x="4686300" y="6400800"/>
            <a:ext cx="3886200" cy="304800"/>
          </a:xfrm>
          <a:prstGeom prst="rect">
            <a:avLst/>
          </a:prstGeom>
          <a:ln/>
        </p:spPr>
        <p:txBody>
          <a:bodyPr/>
          <a:lstStyle>
            <a:lvl1pPr>
              <a:defRPr>
                <a:latin typeface="Century Gothic" charset="0"/>
                <a:ea typeface="Century Gothic" charset="0"/>
                <a:cs typeface="Century Gothic" charset="0"/>
              </a:defRPr>
            </a:lvl1pPr>
          </a:lstStyle>
          <a:p>
            <a:r>
              <a:rPr lang="en-US" dirty="0"/>
              <a:t>Funded by NIDILRR Grant #90DP0090-01-00</a:t>
            </a:r>
          </a:p>
        </p:txBody>
      </p:sp>
      <p:sp>
        <p:nvSpPr>
          <p:cNvPr id="7" name="Rectangle 13"/>
          <p:cNvSpPr>
            <a:spLocks noGrp="1" noChangeArrowheads="1"/>
          </p:cNvSpPr>
          <p:nvPr>
            <p:ph type="sldNum" sz="quarter" idx="12"/>
          </p:nvPr>
        </p:nvSpPr>
        <p:spPr>
          <a:ln/>
        </p:spPr>
        <p:txBody>
          <a:bodyPr/>
          <a:lstStyle>
            <a:lvl1pPr>
              <a:defRPr>
                <a:latin typeface="Century Gothic" charset="0"/>
                <a:ea typeface="Century Gothic" charset="0"/>
                <a:cs typeface="Century Gothic" charset="0"/>
              </a:defRPr>
            </a:lvl1pPr>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D070C15-CD4F-45AD-A160-F4D49C727C22}" type="slidenum">
              <a:rPr lang="en-US" smtClean="0"/>
              <a:pPr/>
              <a:t>‹#›</a:t>
            </a:fld>
            <a:endParaRPr lang="en-US" dirty="0"/>
          </a:p>
        </p:txBody>
      </p:sp>
      <p:sp>
        <p:nvSpPr>
          <p:cNvPr id="4" name="Rectangle 12"/>
          <p:cNvSpPr>
            <a:spLocks noGrp="1" noChangeArrowheads="1"/>
          </p:cNvSpPr>
          <p:nvPr>
            <p:ph type="ftr" sz="quarter" idx="11"/>
          </p:nvPr>
        </p:nvSpPr>
        <p:spPr>
          <a:xfrm>
            <a:off x="4686300" y="6400800"/>
            <a:ext cx="3886200" cy="304800"/>
          </a:xfrm>
          <a:prstGeom prst="rect">
            <a:avLst/>
          </a:prstGeom>
          <a:ln/>
        </p:spPr>
        <p:txBody>
          <a:bodyPr/>
          <a:lstStyle>
            <a:lvl1pPr>
              <a:defRPr>
                <a:latin typeface="Century Gothic" charset="0"/>
                <a:ea typeface="Century Gothic" charset="0"/>
                <a:cs typeface="Century Gothic" charset="0"/>
              </a:defRPr>
            </a:lvl1pPr>
          </a:lstStyle>
          <a:p>
            <a:r>
              <a:rPr lang="en-US" dirty="0"/>
              <a:t>Funded by NIDILRR Grant #90DP0090-01-00</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anchor="b"/>
          <a:lstStyle>
            <a:lvl1pPr algn="r">
              <a:buNone/>
              <a:defRPr sz="3600" b="1" cap="none" baseline="0">
                <a:solidFill>
                  <a:schemeClr val="bg1"/>
                </a:solidFill>
                <a:effectLst>
                  <a:outerShdw blurRad="31750" dist="25400" dir="5400000" algn="tl" rotWithShape="0">
                    <a:srgbClr val="000000">
                      <a:alpha val="25000"/>
                    </a:srgbClr>
                  </a:outerShdw>
                </a:effectLst>
              </a:defRPr>
            </a:lvl1pPr>
            <a:extLst/>
          </a:lstStyle>
          <a:p>
            <a:r>
              <a:rPr lang="en-US"/>
              <a:t>Click to edit Master title style</a:t>
            </a:r>
            <a:endParaRPr lang="en-US" dirty="0"/>
          </a:p>
        </p:txBody>
      </p:sp>
      <p:sp>
        <p:nvSpPr>
          <p:cNvPr id="3" name="Text Placeholder 2"/>
          <p:cNvSpPr>
            <a:spLocks noGrp="1"/>
          </p:cNvSpPr>
          <p:nvPr>
            <p:ph type="body" idx="1"/>
          </p:nvPr>
        </p:nvSpPr>
        <p:spPr>
          <a:xfrm>
            <a:off x="3922713" y="2931712"/>
            <a:ext cx="4572000" cy="1454888"/>
          </a:xfrm>
        </p:spPr>
        <p:txBody>
          <a:bodyPr/>
          <a:lstStyle>
            <a:lvl1pPr marL="0" indent="0" algn="l">
              <a:buNone/>
              <a:defRPr sz="1725">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7" name="Footer Placeholder 4"/>
          <p:cNvSpPr>
            <a:spLocks noGrp="1"/>
          </p:cNvSpPr>
          <p:nvPr>
            <p:ph type="ftr" sz="quarter" idx="11"/>
          </p:nvPr>
        </p:nvSpPr>
        <p:spPr>
          <a:xfrm>
            <a:off x="4400550" y="6324600"/>
            <a:ext cx="4171950" cy="381000"/>
          </a:xfrm>
          <a:prstGeom prst="rect">
            <a:avLst/>
          </a:prstGeom>
        </p:spPr>
        <p:txBody>
          <a:bodyPr/>
          <a:lstStyle>
            <a:lvl1pPr>
              <a:defRPr>
                <a:solidFill>
                  <a:schemeClr val="bg1"/>
                </a:solidFill>
                <a:latin typeface="Century Gothic" charset="0"/>
                <a:ea typeface="Century Gothic" charset="0"/>
                <a:cs typeface="Century Gothic" charset="0"/>
              </a:defRPr>
            </a:lvl1pPr>
            <a:extLst/>
          </a:lstStyle>
          <a:p>
            <a:r>
              <a:rPr lang="en-US" dirty="0"/>
              <a:t>Funded by NIDILRR Grant #90DP0090-01-00</a:t>
            </a:r>
          </a:p>
        </p:txBody>
      </p:sp>
      <p:sp>
        <p:nvSpPr>
          <p:cNvPr id="8" name="Slide Number Placeholder 5"/>
          <p:cNvSpPr>
            <a:spLocks noGrp="1"/>
          </p:cNvSpPr>
          <p:nvPr>
            <p:ph type="sldNum" sz="quarter" idx="12"/>
          </p:nvPr>
        </p:nvSpPr>
        <p:spPr>
          <a:xfrm>
            <a:off x="8629650" y="6324601"/>
            <a:ext cx="366712" cy="365125"/>
          </a:xfrm>
        </p:spPr>
        <p:txBody>
          <a:bodyPr/>
          <a:lstStyle>
            <a:lvl1pPr>
              <a:defRPr>
                <a:solidFill>
                  <a:schemeClr val="bg1"/>
                </a:solidFill>
                <a:latin typeface="Century Gothic" charset="0"/>
                <a:ea typeface="Century Gothic" charset="0"/>
                <a:cs typeface="Century Gothic" charset="0"/>
              </a:defRPr>
            </a:lvl1pPr>
            <a:extLst/>
          </a:lstStyle>
          <a:p>
            <a:fld id="{5D070C15-CD4F-45AD-A160-F4D49C727C2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a:bodyPr>
          <a:lstStyle>
            <a:lvl1pPr>
              <a:defRPr sz="4000">
                <a:solidFill>
                  <a:schemeClr val="bg1"/>
                </a:solidFill>
              </a:defRPr>
            </a:lvl1pPr>
            <a:extLst/>
          </a:lstStyle>
          <a:p>
            <a:r>
              <a:rPr lang="en-US"/>
              <a:t>Click to edit Master title style</a:t>
            </a:r>
            <a:endParaRPr lang="en-US" dirty="0"/>
          </a:p>
        </p:txBody>
      </p:sp>
      <p:sp>
        <p:nvSpPr>
          <p:cNvPr id="4" name="Footer Placeholder 3"/>
          <p:cNvSpPr>
            <a:spLocks noGrp="1"/>
          </p:cNvSpPr>
          <p:nvPr>
            <p:ph type="ftr" sz="quarter" idx="11"/>
          </p:nvPr>
        </p:nvSpPr>
        <p:spPr>
          <a:xfrm>
            <a:off x="4379913" y="6408742"/>
            <a:ext cx="4078287" cy="296859"/>
          </a:xfrm>
          <a:prstGeom prst="rect">
            <a:avLst/>
          </a:prstGeom>
        </p:spPr>
        <p:txBody>
          <a:bodyPr/>
          <a:lstStyle>
            <a:lvl1pPr>
              <a:defRPr>
                <a:solidFill>
                  <a:schemeClr val="bg1"/>
                </a:solidFill>
                <a:latin typeface="Century Gothic" charset="0"/>
                <a:ea typeface="Century Gothic" charset="0"/>
                <a:cs typeface="Century Gothic" charset="0"/>
              </a:defRPr>
            </a:lvl1pPr>
            <a:extLst/>
          </a:lstStyle>
          <a:p>
            <a:r>
              <a:rPr lang="en-US" dirty="0"/>
              <a:t>Funded by NIDILRR Grant #90DP0090-01-00</a:t>
            </a:r>
          </a:p>
        </p:txBody>
      </p:sp>
      <p:sp>
        <p:nvSpPr>
          <p:cNvPr id="5" name="Slide Number Placeholder 4"/>
          <p:cNvSpPr>
            <a:spLocks noGrp="1"/>
          </p:cNvSpPr>
          <p:nvPr>
            <p:ph type="sldNum" sz="quarter" idx="12"/>
          </p:nvPr>
        </p:nvSpPr>
        <p:spPr/>
        <p:txBody>
          <a:bodyPr/>
          <a:lstStyle>
            <a:lvl1pPr>
              <a:defRPr>
                <a:solidFill>
                  <a:schemeClr val="bg1"/>
                </a:solidFill>
              </a:defRPr>
            </a:lvl1pPr>
            <a:extLst/>
          </a:lstStyle>
          <a:p>
            <a:fld id="{5D070C15-CD4F-45AD-A160-F4D49C727C2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Century Gothic" charset="0"/>
                <a:ea typeface="Century Gothic" charset="0"/>
                <a:cs typeface="Century Gothic" charset="0"/>
              </a:defRPr>
            </a:lvl1pPr>
            <a:lvl2pPr>
              <a:defRPr b="0" i="0">
                <a:latin typeface="Century Gothic" charset="0"/>
                <a:ea typeface="Century Gothic" charset="0"/>
                <a:cs typeface="Century Gothic" charset="0"/>
              </a:defRPr>
            </a:lvl2pPr>
            <a:lvl3pPr>
              <a:defRPr b="0" i="0">
                <a:latin typeface="Century Gothic" charset="0"/>
                <a:ea typeface="Century Gothic" charset="0"/>
                <a:cs typeface="Century Gothic" charset="0"/>
              </a:defRPr>
            </a:lvl3pPr>
            <a:lvl4pPr>
              <a:defRPr b="0" i="0">
                <a:latin typeface="Century Gothic" charset="0"/>
                <a:ea typeface="Century Gothic" charset="0"/>
                <a:cs typeface="Century Gothic" charset="0"/>
              </a:defRPr>
            </a:lvl4pPr>
            <a:lvl5pPr>
              <a:defRPr b="0" i="0">
                <a:latin typeface="Century Gothic" charset="0"/>
                <a:ea typeface="Century Gothic" charset="0"/>
                <a:cs typeface="Century Gothic"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lvl1pPr algn="ctr">
              <a:defRPr>
                <a:latin typeface="Century Gothic" charset="0"/>
                <a:ea typeface="Century Gothic" charset="0"/>
                <a:cs typeface="Century Gothic" charset="0"/>
              </a:defRPr>
            </a:lvl1pPr>
            <a:extLst/>
          </a:lstStyle>
          <a:p>
            <a:r>
              <a:rPr lang="en-US" dirty="0"/>
              <a:t>Click to edit Master title style</a:t>
            </a:r>
          </a:p>
        </p:txBody>
      </p:sp>
      <p:sp>
        <p:nvSpPr>
          <p:cNvPr id="5" name="Footer Placeholder 21"/>
          <p:cNvSpPr>
            <a:spLocks noGrp="1"/>
          </p:cNvSpPr>
          <p:nvPr>
            <p:ph type="ftr" sz="quarter" idx="11"/>
          </p:nvPr>
        </p:nvSpPr>
        <p:spPr>
          <a:xfrm>
            <a:off x="4379913" y="6408742"/>
            <a:ext cx="4135437" cy="296859"/>
          </a:xfrm>
          <a:prstGeom prst="rect">
            <a:avLst/>
          </a:prstGeom>
        </p:spPr>
        <p:txBody>
          <a:bodyPr/>
          <a:lstStyle>
            <a:lvl1pPr>
              <a:defRPr>
                <a:latin typeface="Century Gothic" charset="0"/>
                <a:ea typeface="Century Gothic" charset="0"/>
                <a:cs typeface="Century Gothic" charset="0"/>
              </a:defRPr>
            </a:lvl1pPr>
          </a:lstStyle>
          <a:p>
            <a:r>
              <a:rPr lang="en-US" dirty="0"/>
              <a:t>Funded by NIDILRR Grant #90DP0090-01-00</a:t>
            </a:r>
          </a:p>
        </p:txBody>
      </p:sp>
      <p:sp>
        <p:nvSpPr>
          <p:cNvPr id="6" name="Slide Number Placeholder 17"/>
          <p:cNvSpPr>
            <a:spLocks noGrp="1"/>
          </p:cNvSpPr>
          <p:nvPr>
            <p:ph type="sldNum" sz="quarter" idx="12"/>
          </p:nvPr>
        </p:nvSpPr>
        <p:spPr/>
        <p:txBody>
          <a:bodyPr/>
          <a:lstStyle>
            <a:lvl1pPr>
              <a:defRPr sz="825">
                <a:latin typeface="Century Gothic" charset="0"/>
                <a:ea typeface="Century Gothic" charset="0"/>
                <a:cs typeface="Century Gothic" charset="0"/>
              </a:defRPr>
            </a:lvl1pPr>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endParaRPr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444298"/>
            <a:ext cx="4040188" cy="3941763"/>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7" y="1444298"/>
            <a:ext cx="4041775"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379913" y="6408742"/>
            <a:ext cx="4249737" cy="296859"/>
          </a:xfrm>
          <a:prstGeom prst="rect">
            <a:avLst/>
          </a:prstGeom>
        </p:spPr>
        <p:txBody>
          <a:bodyPr/>
          <a:lstStyle>
            <a:lvl1pPr>
              <a:defRPr>
                <a:latin typeface="Century Gothic" charset="0"/>
                <a:ea typeface="Century Gothic" charset="0"/>
                <a:cs typeface="Century Gothic" charset="0"/>
              </a:defRPr>
            </a:lvl1pPr>
            <a:extLst/>
          </a:lstStyle>
          <a:p>
            <a:r>
              <a:rPr lang="en-US" dirty="0"/>
              <a:t>Funded by NIDILRR Grant #90DP0090-01-00</a:t>
            </a:r>
          </a:p>
        </p:txBody>
      </p:sp>
      <p:sp>
        <p:nvSpPr>
          <p:cNvPr id="9" name="Slide Number Placeholder 8"/>
          <p:cNvSpPr>
            <a:spLocks noGrp="1"/>
          </p:cNvSpPr>
          <p:nvPr>
            <p:ph type="sldNum" sz="quarter" idx="12"/>
          </p:nvPr>
        </p:nvSpPr>
        <p:spPr/>
        <p:txBody>
          <a:bodyPr/>
          <a:lstStyle>
            <a:lvl1pPr>
              <a:defRPr>
                <a:latin typeface="Century Gothic" charset="0"/>
                <a:ea typeface="Century Gothic" charset="0"/>
                <a:cs typeface="Century Gothic" charset="0"/>
              </a:defRPr>
            </a:lvl1pPr>
            <a:extLst/>
          </a:lstStyle>
          <a:p>
            <a:fld id="{5D070C15-CD4F-45AD-A160-F4D49C727C2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2"/>
            <a:ext cx="4038600" cy="4525963"/>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32"/>
            <a:ext cx="4038600" cy="4525963"/>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lvl1pPr>
              <a:defRPr>
                <a:solidFill>
                  <a:schemeClr val="bg1"/>
                </a:solidFill>
              </a:defRPr>
            </a:lvl1pPr>
            <a:extLst/>
          </a:lstStyle>
          <a:p>
            <a:r>
              <a:rPr lang="en-US"/>
              <a:t>Click to edit Master title style</a:t>
            </a:r>
          </a:p>
        </p:txBody>
      </p:sp>
      <p:sp>
        <p:nvSpPr>
          <p:cNvPr id="6" name="Footer Placeholder 5"/>
          <p:cNvSpPr>
            <a:spLocks noGrp="1"/>
          </p:cNvSpPr>
          <p:nvPr>
            <p:ph type="ftr" sz="quarter" idx="11"/>
          </p:nvPr>
        </p:nvSpPr>
        <p:spPr>
          <a:xfrm>
            <a:off x="4379913" y="6408742"/>
            <a:ext cx="4249737" cy="296859"/>
          </a:xfrm>
          <a:prstGeom prst="rect">
            <a:avLst/>
          </a:prstGeom>
        </p:spPr>
        <p:txBody>
          <a:bodyPr/>
          <a:lstStyle>
            <a:lvl1pPr>
              <a:defRPr>
                <a:solidFill>
                  <a:schemeClr val="bg1"/>
                </a:solidFill>
                <a:latin typeface="Century Gothic" charset="0"/>
                <a:ea typeface="Century Gothic" charset="0"/>
                <a:cs typeface="Century Gothic" charset="0"/>
              </a:defRPr>
            </a:lvl1pPr>
            <a:extLst/>
          </a:lstStyle>
          <a:p>
            <a:r>
              <a:rPr lang="en-US" dirty="0"/>
              <a:t>Funded by NIDILRR Grant #90DP0090-01-00</a:t>
            </a:r>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D070C15-CD4F-45AD-A160-F4D49C727C2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1"/>
          <p:cNvSpPr>
            <a:spLocks noGrp="1"/>
          </p:cNvSpPr>
          <p:nvPr>
            <p:ph type="ftr" sz="quarter" idx="11"/>
          </p:nvPr>
        </p:nvSpPr>
        <p:spPr>
          <a:xfrm>
            <a:off x="4379913" y="6408742"/>
            <a:ext cx="4249737" cy="296859"/>
          </a:xfrm>
          <a:prstGeom prst="rect">
            <a:avLst/>
          </a:prstGeom>
        </p:spPr>
        <p:txBody>
          <a:bodyPr/>
          <a:lstStyle>
            <a:lvl1pPr>
              <a:defRPr>
                <a:latin typeface="Century Gothic" charset="0"/>
                <a:ea typeface="Century Gothic" charset="0"/>
                <a:cs typeface="Century Gothic" charset="0"/>
              </a:defRPr>
            </a:lvl1pPr>
          </a:lstStyle>
          <a:p>
            <a:r>
              <a:rPr lang="en-US" dirty="0">
                <a:solidFill>
                  <a:schemeClr val="tx1"/>
                </a:solidFill>
              </a:rPr>
              <a:t>Funded by NIDILRR Grant #90DP0090-01-00</a:t>
            </a:r>
          </a:p>
        </p:txBody>
      </p:sp>
      <p:sp>
        <p:nvSpPr>
          <p:cNvPr id="4" name="Slide Number Placeholder 17"/>
          <p:cNvSpPr>
            <a:spLocks noGrp="1"/>
          </p:cNvSpPr>
          <p:nvPr>
            <p:ph type="sldNum" sz="quarter" idx="12"/>
          </p:nvPr>
        </p:nvSpPr>
        <p:spPr/>
        <p:txBody>
          <a:bodyPr/>
          <a:lstStyle>
            <a:lvl1pPr>
              <a:defRPr>
                <a:latin typeface="Century Gothic" charset="0"/>
                <a:ea typeface="Century Gothic" charset="0"/>
                <a:cs typeface="Century Gothic" charset="0"/>
              </a:defRPr>
            </a:lvl1pPr>
          </a:lstStyle>
          <a:p>
            <a:fld id="{5D070C15-CD4F-45AD-A160-F4D49C727C2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1875" b="0">
                <a:solidFill>
                  <a:schemeClr val="tx1"/>
                </a:solidFill>
                <a:effectLst/>
              </a:defRPr>
            </a:lvl1pPr>
            <a:extLst/>
          </a:lstStyle>
          <a:p>
            <a:r>
              <a:rPr lang="en-US"/>
              <a:t>Click to edit Master title style</a:t>
            </a:r>
            <a:endParaRPr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379913" y="6408742"/>
            <a:ext cx="4249737" cy="296859"/>
          </a:xfrm>
          <a:prstGeom prst="rect">
            <a:avLst/>
          </a:prstGeom>
        </p:spPr>
        <p:txBody>
          <a:bodyPr/>
          <a:lstStyle>
            <a:lvl1pPr>
              <a:defRPr>
                <a:latin typeface="Century Gothic" charset="0"/>
                <a:ea typeface="Century Gothic" charset="0"/>
                <a:cs typeface="Century Gothic" charset="0"/>
              </a:defRPr>
            </a:lvl1pPr>
            <a:extLst/>
          </a:lstStyle>
          <a:p>
            <a:r>
              <a:rPr lang="en-US" dirty="0">
                <a:solidFill>
                  <a:schemeClr val="tx1"/>
                </a:solidFill>
              </a:rPr>
              <a:t>Funded by NIDILRR Grant #90DP0090-01-00</a:t>
            </a:r>
          </a:p>
        </p:txBody>
      </p:sp>
      <p:sp>
        <p:nvSpPr>
          <p:cNvPr id="7" name="Slide Number Placeholder 6"/>
          <p:cNvSpPr>
            <a:spLocks noGrp="1"/>
          </p:cNvSpPr>
          <p:nvPr>
            <p:ph type="sldNum" sz="quarter" idx="12"/>
          </p:nvPr>
        </p:nvSpPr>
        <p:spPr/>
        <p:txBody>
          <a:bodyPr/>
          <a:lstStyle>
            <a:lvl1pPr>
              <a:defRPr>
                <a:latin typeface="Century Gothic" charset="0"/>
                <a:ea typeface="Century Gothic" charset="0"/>
                <a:cs typeface="Century Gothic" charset="0"/>
              </a:defRPr>
            </a:lvl1pPr>
            <a:extLst/>
          </a:lstStyle>
          <a:p>
            <a:fld id="{5D070C15-CD4F-45AD-A160-F4D49C727C2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5"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cs typeface="+mn-cs"/>
            </a:endParaRPr>
          </a:p>
        </p:txBody>
      </p:sp>
      <p:sp>
        <p:nvSpPr>
          <p:cNvPr id="6" name="Freeform 15"/>
          <p:cNvSpPr>
            <a:spLocks/>
          </p:cNvSpPr>
          <p:nvPr/>
        </p:nvSpPr>
        <p:spPr bwMode="auto">
          <a:xfrm>
            <a:off x="485776"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350" dirty="0"/>
          </a:p>
        </p:txBody>
      </p:sp>
      <p:sp>
        <p:nvSpPr>
          <p:cNvPr id="7" name="Right Triangle 6"/>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8" name="Straight Connector 7"/>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7"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10" name="Chevron 9"/>
          <p:cNvSpPr/>
          <p:nvPr/>
        </p:nvSpPr>
        <p:spPr>
          <a:xfrm>
            <a:off x="8477252"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4" name="Text Placeholder 3"/>
          <p:cNvSpPr>
            <a:spLocks noGrp="1"/>
          </p:cNvSpPr>
          <p:nvPr>
            <p:ph type="body" sz="half" idx="2"/>
          </p:nvPr>
        </p:nvSpPr>
        <p:spPr>
          <a:xfrm>
            <a:off x="1141232" y="5443402"/>
            <a:ext cx="7162800" cy="648232"/>
          </a:xfrm>
          <a:noFill/>
        </p:spPr>
        <p:txBody>
          <a:bodyPr tIns="0"/>
          <a:lstStyle>
            <a:lvl1pPr marL="0" marR="13716" indent="0" algn="r">
              <a:buNone/>
              <a:defRPr sz="1050">
                <a:solidFill>
                  <a:schemeClr val="bg1"/>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tx1"/>
          </a:solidFill>
          <a:ln>
            <a:solidFill>
              <a:schemeClr val="bg1"/>
            </a:solidFill>
          </a:ln>
          <a:effectLst>
            <a:innerShdw blurRad="95250">
              <a:srgbClr val="000000"/>
            </a:innerShdw>
          </a:effectLst>
        </p:spPr>
        <p:txBody>
          <a:bodyPr>
            <a:normAutofit/>
          </a:bodyPr>
          <a:lstStyle>
            <a:lvl1pPr marL="0" indent="0">
              <a:buNone/>
              <a:defRPr sz="2400">
                <a:solidFill>
                  <a:schemeClr val="bg1"/>
                </a:solidFill>
              </a:defRPr>
            </a:lvl1pPr>
            <a:extLst/>
          </a:lstStyle>
          <a:p>
            <a:pPr lvl="0"/>
            <a:r>
              <a:rPr lang="en-US" noProof="0" dirty="0"/>
              <a:t>Drag picture to placeholder or click icon to add</a:t>
            </a:r>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2250" b="0">
                <a:solidFill>
                  <a:schemeClr val="bg1"/>
                </a:solidFill>
                <a:effectLst>
                  <a:outerShdw blurRad="50800" dist="25000" dir="5400000" algn="t" rotWithShape="0">
                    <a:prstClr val="black">
                      <a:alpha val="45000"/>
                    </a:prstClr>
                  </a:outerShdw>
                </a:effectLst>
              </a:defRPr>
            </a:lvl1pPr>
            <a:extLst/>
          </a:lstStyle>
          <a:p>
            <a:r>
              <a:rPr lang="en-US"/>
              <a:t>Click to edit Master title style</a:t>
            </a:r>
            <a:endParaRPr lang="en-US" dirty="0"/>
          </a:p>
        </p:txBody>
      </p:sp>
      <p:sp>
        <p:nvSpPr>
          <p:cNvPr id="12" name="Footer Placeholder 5"/>
          <p:cNvSpPr>
            <a:spLocks noGrp="1"/>
          </p:cNvSpPr>
          <p:nvPr>
            <p:ph type="ftr" sz="quarter" idx="11"/>
          </p:nvPr>
        </p:nvSpPr>
        <p:spPr>
          <a:xfrm>
            <a:off x="4379913" y="6408742"/>
            <a:ext cx="4249737" cy="296859"/>
          </a:xfrm>
          <a:prstGeom prst="rect">
            <a:avLst/>
          </a:prstGeom>
        </p:spPr>
        <p:txBody>
          <a:bodyPr/>
          <a:lstStyle>
            <a:lvl1pPr>
              <a:defRPr dirty="0">
                <a:solidFill>
                  <a:schemeClr val="bg1"/>
                </a:solidFill>
                <a:latin typeface="Century Gothic" charset="0"/>
                <a:ea typeface="Century Gothic" charset="0"/>
                <a:cs typeface="Century Gothic" charset="0"/>
              </a:defRPr>
            </a:lvl1pPr>
            <a:extLst/>
          </a:lstStyle>
          <a:p>
            <a:r>
              <a:rPr lang="en-US" dirty="0"/>
              <a:t>Funded by NIDILRR Grant #90DP0090-01-00</a:t>
            </a:r>
          </a:p>
        </p:txBody>
      </p:sp>
      <p:sp>
        <p:nvSpPr>
          <p:cNvPr id="13" name="Slide Number Placeholder 6"/>
          <p:cNvSpPr>
            <a:spLocks noGrp="1"/>
          </p:cNvSpPr>
          <p:nvPr>
            <p:ph type="sldNum" sz="quarter" idx="12"/>
          </p:nvPr>
        </p:nvSpPr>
        <p:spPr/>
        <p:txBody>
          <a:bodyPr/>
          <a:lstStyle>
            <a:lvl1pPr>
              <a:defRPr smtClean="0">
                <a:solidFill>
                  <a:schemeClr val="bg1"/>
                </a:solidFill>
              </a:defRPr>
            </a:lvl1pPr>
            <a:extLst/>
          </a:lstStyle>
          <a:p>
            <a:fld id="{5D070C15-CD4F-45AD-A160-F4D49C727C2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5"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cs typeface="+mn-cs"/>
            </a:endParaRPr>
          </a:p>
        </p:txBody>
      </p:sp>
      <p:sp>
        <p:nvSpPr>
          <p:cNvPr id="1027" name="Freeform 11"/>
          <p:cNvSpPr>
            <a:spLocks/>
          </p:cNvSpPr>
          <p:nvPr/>
        </p:nvSpPr>
        <p:spPr bwMode="auto">
          <a:xfrm>
            <a:off x="485776"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350" dirty="0"/>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5" name="Straight Connector 14"/>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 name="Slide Number Placeholder 17"/>
          <p:cNvSpPr>
            <a:spLocks noGrp="1"/>
          </p:cNvSpPr>
          <p:nvPr>
            <p:ph type="sldNum" sz="quarter" idx="4"/>
          </p:nvPr>
        </p:nvSpPr>
        <p:spPr>
          <a:xfrm>
            <a:off x="8647113" y="6408742"/>
            <a:ext cx="366712" cy="365125"/>
          </a:xfrm>
          <a:prstGeom prst="rect">
            <a:avLst/>
          </a:prstGeom>
        </p:spPr>
        <p:txBody>
          <a:bodyPr vert="horz" anchor="b"/>
          <a:lstStyle>
            <a:lvl1pPr algn="r" eaLnBrk="1" fontAlgn="auto" latinLnBrk="0" hangingPunct="1">
              <a:spcBef>
                <a:spcPts val="0"/>
              </a:spcBef>
              <a:spcAft>
                <a:spcPts val="0"/>
              </a:spcAft>
              <a:defRPr kumimoji="0" sz="750" b="0" smtClean="0">
                <a:solidFill>
                  <a:schemeClr val="tx1"/>
                </a:solidFill>
                <a:latin typeface="+mn-lt"/>
                <a:cs typeface="+mn-cs"/>
              </a:defRPr>
            </a:lvl1pPr>
            <a:extLst/>
          </a:lstStyle>
          <a:p>
            <a:fld id="{5D070C15-CD4F-45AD-A160-F4D49C727C22}" type="slidenum">
              <a:rPr lang="en-US" smtClean="0"/>
              <a:pPr/>
              <a:t>‹#›</a:t>
            </a:fld>
            <a:endParaRPr lang="en-US" dirty="0"/>
          </a:p>
        </p:txBody>
      </p:sp>
      <p:sp>
        <p:nvSpPr>
          <p:cNvPr id="10" name="Footer Placeholder 4"/>
          <p:cNvSpPr>
            <a:spLocks noGrp="1"/>
          </p:cNvSpPr>
          <p:nvPr>
            <p:ph type="ftr" sz="quarter" idx="3"/>
          </p:nvPr>
        </p:nvSpPr>
        <p:spPr>
          <a:xfrm>
            <a:off x="4457700" y="6324600"/>
            <a:ext cx="4171950" cy="381000"/>
          </a:xfrm>
          <a:prstGeom prst="rect">
            <a:avLst/>
          </a:prstGeom>
        </p:spPr>
        <p:txBody>
          <a:bodyPr/>
          <a:lstStyle>
            <a:lvl1pPr>
              <a:defRPr sz="1200">
                <a:solidFill>
                  <a:schemeClr val="tx1"/>
                </a:solidFill>
                <a:latin typeface="Century Gothic" charset="0"/>
                <a:ea typeface="Century Gothic" charset="0"/>
                <a:cs typeface="Century Gothic" charset="0"/>
              </a:defRPr>
            </a:lvl1pPr>
            <a:extLst/>
          </a:lstStyle>
          <a:p>
            <a:r>
              <a:rPr lang="en-US" dirty="0"/>
              <a:t>Funded by NIDILRR Grant #90DP0090-01-00</a:t>
            </a:r>
          </a:p>
        </p:txBody>
      </p:sp>
    </p:spTree>
    <p:extLst>
      <p:ext uri="{BB962C8B-B14F-4D97-AF65-F5344CB8AC3E}">
        <p14:creationId xmlns:p14="http://schemas.microsoft.com/office/powerpoint/2010/main" val="3134505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rtl="0" eaLnBrk="1" fontAlgn="base" hangingPunct="1">
        <a:spcBef>
          <a:spcPct val="0"/>
        </a:spcBef>
        <a:spcAft>
          <a:spcPct val="0"/>
        </a:spcAft>
        <a:defRPr sz="4000" b="1" kern="1200">
          <a:solidFill>
            <a:schemeClr val="tx2"/>
          </a:solidFill>
          <a:effectLst/>
          <a:latin typeface="Century Gothic" charset="0"/>
          <a:ea typeface="Century Gothic" charset="0"/>
          <a:cs typeface="Century Gothic" charset="0"/>
        </a:defRPr>
      </a:lvl1pPr>
      <a:lvl2pPr algn="l" rtl="0" eaLnBrk="1" fontAlgn="base" hangingPunct="1">
        <a:spcBef>
          <a:spcPct val="0"/>
        </a:spcBef>
        <a:spcAft>
          <a:spcPct val="0"/>
        </a:spcAft>
        <a:defRPr sz="3075" b="1">
          <a:solidFill>
            <a:schemeClr val="tx2"/>
          </a:solidFill>
          <a:latin typeface="Lucida Sans Unicode" pitchFamily="34" charset="0"/>
        </a:defRPr>
      </a:lvl2pPr>
      <a:lvl3pPr algn="l" rtl="0" eaLnBrk="1" fontAlgn="base" hangingPunct="1">
        <a:spcBef>
          <a:spcPct val="0"/>
        </a:spcBef>
        <a:spcAft>
          <a:spcPct val="0"/>
        </a:spcAft>
        <a:defRPr sz="3075" b="1">
          <a:solidFill>
            <a:schemeClr val="tx2"/>
          </a:solidFill>
          <a:latin typeface="Lucida Sans Unicode" pitchFamily="34" charset="0"/>
        </a:defRPr>
      </a:lvl3pPr>
      <a:lvl4pPr algn="l" rtl="0" eaLnBrk="1" fontAlgn="base" hangingPunct="1">
        <a:spcBef>
          <a:spcPct val="0"/>
        </a:spcBef>
        <a:spcAft>
          <a:spcPct val="0"/>
        </a:spcAft>
        <a:defRPr sz="3075" b="1">
          <a:solidFill>
            <a:schemeClr val="tx2"/>
          </a:solidFill>
          <a:latin typeface="Lucida Sans Unicode" pitchFamily="34" charset="0"/>
        </a:defRPr>
      </a:lvl4pPr>
      <a:lvl5pPr algn="l" rtl="0" eaLnBrk="1" fontAlgn="base" hangingPunct="1">
        <a:spcBef>
          <a:spcPct val="0"/>
        </a:spcBef>
        <a:spcAft>
          <a:spcPct val="0"/>
        </a:spcAft>
        <a:defRPr sz="3075" b="1">
          <a:solidFill>
            <a:schemeClr val="tx2"/>
          </a:solidFill>
          <a:latin typeface="Lucida Sans Unicode" pitchFamily="34" charset="0"/>
        </a:defRPr>
      </a:lvl5pPr>
      <a:lvl6pPr marL="342900" algn="l" rtl="0" eaLnBrk="1" fontAlgn="base" hangingPunct="1">
        <a:spcBef>
          <a:spcPct val="0"/>
        </a:spcBef>
        <a:spcAft>
          <a:spcPct val="0"/>
        </a:spcAft>
        <a:defRPr sz="3075" b="1">
          <a:solidFill>
            <a:schemeClr val="tx2"/>
          </a:solidFill>
          <a:latin typeface="Lucida Sans Unicode" pitchFamily="34" charset="0"/>
        </a:defRPr>
      </a:lvl6pPr>
      <a:lvl7pPr marL="685800" algn="l" rtl="0" eaLnBrk="1" fontAlgn="base" hangingPunct="1">
        <a:spcBef>
          <a:spcPct val="0"/>
        </a:spcBef>
        <a:spcAft>
          <a:spcPct val="0"/>
        </a:spcAft>
        <a:defRPr sz="3075" b="1">
          <a:solidFill>
            <a:schemeClr val="tx2"/>
          </a:solidFill>
          <a:latin typeface="Lucida Sans Unicode" pitchFamily="34" charset="0"/>
        </a:defRPr>
      </a:lvl7pPr>
      <a:lvl8pPr marL="1028700" algn="l" rtl="0" eaLnBrk="1" fontAlgn="base" hangingPunct="1">
        <a:spcBef>
          <a:spcPct val="0"/>
        </a:spcBef>
        <a:spcAft>
          <a:spcPct val="0"/>
        </a:spcAft>
        <a:defRPr sz="3075" b="1">
          <a:solidFill>
            <a:schemeClr val="tx2"/>
          </a:solidFill>
          <a:latin typeface="Lucida Sans Unicode" pitchFamily="34" charset="0"/>
        </a:defRPr>
      </a:lvl8pPr>
      <a:lvl9pPr marL="1371600" algn="l" rtl="0" eaLnBrk="1" fontAlgn="base" hangingPunct="1">
        <a:spcBef>
          <a:spcPct val="0"/>
        </a:spcBef>
        <a:spcAft>
          <a:spcPct val="0"/>
        </a:spcAft>
        <a:defRPr sz="3075" b="1">
          <a:solidFill>
            <a:schemeClr val="tx2"/>
          </a:solidFill>
          <a:latin typeface="Lucida Sans Unicode" pitchFamily="34" charset="0"/>
        </a:defRPr>
      </a:lvl9pPr>
      <a:extLst/>
    </p:titleStyle>
    <p:bodyStyle>
      <a:lvl1pPr marL="273844" indent="-191691" algn="l" rtl="0" eaLnBrk="1" fontAlgn="base" hangingPunct="1">
        <a:spcBef>
          <a:spcPts val="300"/>
        </a:spcBef>
        <a:spcAft>
          <a:spcPct val="0"/>
        </a:spcAft>
        <a:buClr>
          <a:schemeClr val="accent1"/>
        </a:buClr>
        <a:buSzPct val="68000"/>
        <a:buFont typeface="Wingdings 3" pitchFamily="18" charset="2"/>
        <a:buChar char=""/>
        <a:defRPr sz="2025" kern="1200">
          <a:solidFill>
            <a:schemeClr val="tx1"/>
          </a:solidFill>
          <a:latin typeface="Century Gothic" charset="0"/>
          <a:ea typeface="Century Gothic" charset="0"/>
          <a:cs typeface="Century Gothic" charset="0"/>
        </a:defRPr>
      </a:lvl1pPr>
      <a:lvl2pPr marL="465535" indent="-171450" algn="l" rtl="0" eaLnBrk="1" fontAlgn="base" hangingPunct="1">
        <a:spcBef>
          <a:spcPts val="244"/>
        </a:spcBef>
        <a:spcAft>
          <a:spcPct val="0"/>
        </a:spcAft>
        <a:buClr>
          <a:schemeClr val="accent1"/>
        </a:buClr>
        <a:buFont typeface="Verdana" pitchFamily="34" charset="0"/>
        <a:buChar char="◦"/>
        <a:defRPr sz="1725" kern="1200">
          <a:solidFill>
            <a:schemeClr val="tx1"/>
          </a:solidFill>
          <a:latin typeface="Century Gothic" charset="0"/>
          <a:ea typeface="Century Gothic" charset="0"/>
          <a:cs typeface="Century Gothic" charset="0"/>
        </a:defRPr>
      </a:lvl2pPr>
      <a:lvl3pPr marL="644129" indent="-171450" algn="l" rtl="0" eaLnBrk="1" fontAlgn="base" hangingPunct="1">
        <a:spcBef>
          <a:spcPts val="263"/>
        </a:spcBef>
        <a:spcAft>
          <a:spcPct val="0"/>
        </a:spcAft>
        <a:buClr>
          <a:schemeClr val="accent2"/>
        </a:buClr>
        <a:buSzPct val="100000"/>
        <a:buFont typeface="Wingdings 2" pitchFamily="18" charset="2"/>
        <a:buChar char=""/>
        <a:defRPr sz="1575" kern="1200">
          <a:solidFill>
            <a:schemeClr val="tx1"/>
          </a:solidFill>
          <a:latin typeface="Century Gothic" charset="0"/>
          <a:ea typeface="Century Gothic" charset="0"/>
          <a:cs typeface="Century Gothic" charset="0"/>
        </a:defRPr>
      </a:lvl3pPr>
      <a:lvl4pPr marL="857250" indent="-171450" algn="l" rtl="0" eaLnBrk="1" fontAlgn="base" hangingPunct="1">
        <a:spcBef>
          <a:spcPts val="263"/>
        </a:spcBef>
        <a:spcAft>
          <a:spcPct val="0"/>
        </a:spcAft>
        <a:buClr>
          <a:schemeClr val="accent2"/>
        </a:buClr>
        <a:buFont typeface="Wingdings 2" pitchFamily="18" charset="2"/>
        <a:buChar char=""/>
        <a:defRPr sz="1425" kern="1200">
          <a:solidFill>
            <a:schemeClr val="tx1"/>
          </a:solidFill>
          <a:latin typeface="Century Gothic" charset="0"/>
          <a:ea typeface="Century Gothic" charset="0"/>
          <a:cs typeface="Century Gothic" charset="0"/>
        </a:defRPr>
      </a:lvl4pPr>
      <a:lvl5pPr marL="1028700" indent="-171450" algn="l" rtl="0" eaLnBrk="1" fontAlgn="base" hangingPunct="1">
        <a:spcBef>
          <a:spcPts val="263"/>
        </a:spcBef>
        <a:spcAft>
          <a:spcPct val="0"/>
        </a:spcAft>
        <a:buClr>
          <a:schemeClr val="accent2"/>
        </a:buClr>
        <a:buFont typeface="Wingdings 2" pitchFamily="18" charset="2"/>
        <a:buChar char=""/>
        <a:defRPr kern="1200">
          <a:solidFill>
            <a:schemeClr val="tx1"/>
          </a:solidFill>
          <a:latin typeface="Century Gothic" charset="0"/>
          <a:ea typeface="Century Gothic" charset="0"/>
          <a:cs typeface="Century Gothic" charset="0"/>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hyperlink" Target="https://www.ada.gov/regs2010/titleII_2010/titleII_2010_regulations.htm"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ada.gov/regs2010/titleIII_2010/titleIII_2010_regulations.ht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adata.org/factsheet/health-care-and-ad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ada.gov/regs2010/titleIII_2010/titleIII_2010_regulations.htm#a30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File:Service_Dog_at_doctor%27s_office.jpg" TargetMode="External"/><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MMWR/preview/MMWRhtml/rr5210a1.ht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MMWR/preview/MMWRhtml/rr5210a1.ht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MMWR/preview/MMWRhtml/rr5210a1.ht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MMWR/preview/MMWRhtml/rr5210a1.ht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www.adata.org/"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michigan.gov/documents/mdhhs/MDHHS-5755_640087_7.dotx" TargetMode="External"/><Relationship Id="rId2" Type="http://schemas.openxmlformats.org/officeDocument/2006/relationships/hyperlink" Target="https://dhhs.michigan.gov/OLMWEB/EXF/AP/Public/APF/166.pdf" TargetMode="External"/><Relationship Id="rId1" Type="http://schemas.openxmlformats.org/officeDocument/2006/relationships/slideLayout" Target="../slideLayouts/slideLayout4.xml"/><Relationship Id="rId4" Type="http://schemas.openxmlformats.org/officeDocument/2006/relationships/hyperlink" Target="https://www.michigan.gov/documents/mdhhs/MDHHS-5754_640043_7.dot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2" Type="http://schemas.openxmlformats.org/officeDocument/2006/relationships/hyperlink" Target="https://www.ada.gov/berenson_settle.htm"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stanfordhealthcare.org/content/dam/SHC/patientsandvisitors/your-hospital-stay/docs/service-animals-comfort-emotional-support-policy.pdf" TargetMode="External"/><Relationship Id="rId2" Type="http://schemas.openxmlformats.org/officeDocument/2006/relationships/hyperlink" Target="https://stanfordhealthcare.org/for-patients-visitors/guest-services/service-animal-policy.html"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ww.hopkinsmedicine.org/the_johns_hopkins_hospital/planning_visit/service_animal.html"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ada.gov/regs2010/titleII_2010/titleII_2010_regulations.ht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ada.gov/regs2010/titleIII_2010/titleIII_2010_regulations.ht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www.ada.gov/regs2010/titleIII_2010/titleIII_2010_regulations.ht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adata.org/factsheet/service-animal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adata.org/guide/service-animals-and-emotional-support-animal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adata.org/service-animal-resource-hub"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adata.org/factsheet/health-care-and-ad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ada.gov/service_animals_2010.ht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ada.gov/regs2010/service_animal_qa.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dc.gov/coronavirus/2019-ncov/php/interim-guidance-managing-people-in-home-care-and-isolation-who-have-pet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cdc.gov/MMWR/preview/MMWRhtml/rr5210a1.h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cdc.gov/oralhealth/infectioncontrol/questions/animals.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ww.phe.gov/Preparedness/planning/abc/Pages/service-animals.aspx"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www.adasoutheast.or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eeoc.gov/laws/statutes/ada.cfm"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iniature Horse" descr="Small white and brown miniature hourse with service animal vest and harness  walking with handler." title="miniature horse"/>
          <p:cNvPicPr>
            <a:picLocks noChangeAspect="1"/>
          </p:cNvPicPr>
          <p:nvPr/>
        </p:nvPicPr>
        <p:blipFill>
          <a:blip r:embed="rId3"/>
          <a:stretch>
            <a:fillRect/>
          </a:stretch>
        </p:blipFill>
        <p:spPr>
          <a:xfrm>
            <a:off x="381000" y="3048000"/>
            <a:ext cx="2527685" cy="1633538"/>
          </a:xfrm>
          <a:prstGeom prst="rect">
            <a:avLst/>
          </a:prstGeom>
        </p:spPr>
      </p:pic>
      <p:pic>
        <p:nvPicPr>
          <p:cNvPr id="7" name="Golden Retriever Service Dog" descr="Large Yellow service animal in harness lying on library floor." title="service do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1066800"/>
            <a:ext cx="2000250" cy="1583540"/>
          </a:xfrm>
          <a:prstGeom prst="rect">
            <a:avLst/>
          </a:prstGeom>
        </p:spPr>
      </p:pic>
      <p:sp>
        <p:nvSpPr>
          <p:cNvPr id="2" name="Title 1"/>
          <p:cNvSpPr>
            <a:spLocks noGrp="1"/>
          </p:cNvSpPr>
          <p:nvPr>
            <p:ph type="ctrTitle"/>
          </p:nvPr>
        </p:nvSpPr>
        <p:spPr>
          <a:xfrm>
            <a:off x="2971800" y="838200"/>
            <a:ext cx="5886450" cy="3733800"/>
          </a:xfrm>
        </p:spPr>
        <p:txBody>
          <a:bodyPr anchor="ctr">
            <a:noAutofit/>
          </a:bodyPr>
          <a:lstStyle/>
          <a:p>
            <a:r>
              <a:rPr lang="en-US" dirty="0"/>
              <a:t>Who Let the Dogs </a:t>
            </a:r>
            <a:br>
              <a:rPr lang="en-US" dirty="0"/>
            </a:br>
            <a:r>
              <a:rPr lang="en-US" dirty="0"/>
              <a:t>(and Miniature Horses) In? </a:t>
            </a:r>
            <a:br>
              <a:rPr lang="en-US" dirty="0"/>
            </a:br>
            <a:r>
              <a:rPr lang="en-US" dirty="0"/>
              <a:t>Service Animals in </a:t>
            </a:r>
            <a:br>
              <a:rPr lang="en-US" dirty="0"/>
            </a:br>
            <a:r>
              <a:rPr lang="en-US" dirty="0"/>
              <a:t>Health Care Facilities</a:t>
            </a:r>
          </a:p>
        </p:txBody>
      </p:sp>
    </p:spTree>
    <p:extLst>
      <p:ext uri="{BB962C8B-B14F-4D97-AF65-F5344CB8AC3E}">
        <p14:creationId xmlns:p14="http://schemas.microsoft.com/office/powerpoint/2010/main" val="1524797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F0C41-7BE6-C149-B3EC-D48AF8D698D1}"/>
              </a:ext>
            </a:extLst>
          </p:cNvPr>
          <p:cNvSpPr>
            <a:spLocks noGrp="1"/>
          </p:cNvSpPr>
          <p:nvPr>
            <p:ph idx="1"/>
          </p:nvPr>
        </p:nvSpPr>
        <p:spPr>
          <a:xfrm>
            <a:off x="457200" y="1828800"/>
            <a:ext cx="8229600" cy="4178300"/>
          </a:xfrm>
        </p:spPr>
        <p:txBody>
          <a:bodyPr>
            <a:normAutofit/>
          </a:bodyPr>
          <a:lstStyle/>
          <a:p>
            <a:pPr>
              <a:lnSpc>
                <a:spcPct val="110000"/>
              </a:lnSpc>
              <a:spcBef>
                <a:spcPts val="450"/>
              </a:spcBef>
              <a:spcAft>
                <a:spcPts val="450"/>
              </a:spcAft>
            </a:pPr>
            <a:r>
              <a:rPr lang="en-US" sz="3200" dirty="0"/>
              <a:t>Hospitals operated by a state and/or local government</a:t>
            </a:r>
          </a:p>
          <a:p>
            <a:pPr>
              <a:lnSpc>
                <a:spcPct val="110000"/>
              </a:lnSpc>
              <a:spcBef>
                <a:spcPts val="450"/>
              </a:spcBef>
              <a:spcAft>
                <a:spcPts val="450"/>
              </a:spcAft>
            </a:pPr>
            <a:r>
              <a:rPr lang="en-US" sz="3200" dirty="0"/>
              <a:t>Public health care clinics</a:t>
            </a:r>
          </a:p>
          <a:p>
            <a:pPr>
              <a:lnSpc>
                <a:spcPct val="110000"/>
              </a:lnSpc>
              <a:spcBef>
                <a:spcPts val="450"/>
              </a:spcBef>
              <a:spcAft>
                <a:spcPts val="450"/>
              </a:spcAft>
            </a:pPr>
            <a:r>
              <a:rPr lang="en-US" sz="3200" dirty="0"/>
              <a:t>County department of public health</a:t>
            </a:r>
          </a:p>
          <a:p>
            <a:pPr>
              <a:lnSpc>
                <a:spcPct val="110000"/>
              </a:lnSpc>
              <a:spcBef>
                <a:spcPts val="450"/>
              </a:spcBef>
              <a:spcAft>
                <a:spcPts val="450"/>
              </a:spcAft>
            </a:pPr>
            <a:r>
              <a:rPr lang="en-US" sz="3200" dirty="0"/>
              <a:t>State-operated mental health clinic</a:t>
            </a:r>
            <a:endParaRPr lang="en-US" sz="1350" b="1" dirty="0">
              <a:hlinkClick r:id="rId2" tooltip="Americans with Disabilities Act Title II Regulations"/>
            </a:endParaRPr>
          </a:p>
          <a:p>
            <a:pPr marL="0" indent="0">
              <a:lnSpc>
                <a:spcPct val="110000"/>
              </a:lnSpc>
              <a:spcBef>
                <a:spcPts val="450"/>
              </a:spcBef>
              <a:spcAft>
                <a:spcPts val="450"/>
              </a:spcAft>
              <a:buNone/>
            </a:pPr>
            <a:r>
              <a:rPr lang="en-US" sz="1350" b="1" dirty="0">
                <a:hlinkClick r:id="rId2" tooltip="Americans with Disabilities Act Title II Regulations"/>
              </a:rPr>
              <a:t>Americans with Disabilities Act Title II Regulations</a:t>
            </a:r>
            <a:br>
              <a:rPr lang="en-US" sz="1350" b="1" dirty="0"/>
            </a:br>
            <a:r>
              <a:rPr lang="en-US" sz="1350" b="1" dirty="0"/>
              <a:t>Web link</a:t>
            </a:r>
            <a:r>
              <a:rPr lang="en-US" sz="1350" dirty="0"/>
              <a:t>: ada.gov/regs2010/titleII_2010/titleII_2010_regulations.htm</a:t>
            </a:r>
            <a:br>
              <a:rPr lang="en-US" sz="1350" dirty="0"/>
            </a:br>
            <a:r>
              <a:rPr lang="en-US" sz="1350" b="1" dirty="0"/>
              <a:t>Source</a:t>
            </a:r>
            <a:r>
              <a:rPr lang="en-US" sz="1350" dirty="0"/>
              <a:t>: U.S. Department of Justice</a:t>
            </a:r>
          </a:p>
        </p:txBody>
      </p:sp>
      <p:sp>
        <p:nvSpPr>
          <p:cNvPr id="3" name="Title 2">
            <a:extLst>
              <a:ext uri="{FF2B5EF4-FFF2-40B4-BE49-F238E27FC236}">
                <a16:creationId xmlns:a16="http://schemas.microsoft.com/office/drawing/2014/main" id="{6A484A21-AF3B-9744-A65B-A0729DF42B3C}"/>
              </a:ext>
            </a:extLst>
          </p:cNvPr>
          <p:cNvSpPr>
            <a:spLocks noGrp="1"/>
          </p:cNvSpPr>
          <p:nvPr>
            <p:ph type="title"/>
          </p:nvPr>
        </p:nvSpPr>
        <p:spPr/>
        <p:txBody>
          <a:bodyPr>
            <a:noAutofit/>
          </a:bodyPr>
          <a:lstStyle/>
          <a:p>
            <a:r>
              <a:rPr lang="en-US" dirty="0"/>
              <a:t>ADA Title II - Examples of </a:t>
            </a:r>
            <a:br>
              <a:rPr lang="en-US" dirty="0"/>
            </a:br>
            <a:r>
              <a:rPr lang="en-US" dirty="0"/>
              <a:t>Health Care Facilities</a:t>
            </a:r>
          </a:p>
        </p:txBody>
      </p:sp>
      <p:sp>
        <p:nvSpPr>
          <p:cNvPr id="4" name="Slide Number Placeholder 3">
            <a:extLst>
              <a:ext uri="{FF2B5EF4-FFF2-40B4-BE49-F238E27FC236}">
                <a16:creationId xmlns:a16="http://schemas.microsoft.com/office/drawing/2014/main" id="{073320C0-47EC-5A46-BFF9-FDF22056EE3F}"/>
              </a:ext>
            </a:extLst>
          </p:cNvPr>
          <p:cNvSpPr>
            <a:spLocks noGrp="1"/>
          </p:cNvSpPr>
          <p:nvPr>
            <p:ph type="sldNum" sz="quarter" idx="12"/>
          </p:nvPr>
        </p:nvSpPr>
        <p:spPr/>
        <p:txBody>
          <a:bodyPr/>
          <a:lstStyle/>
          <a:p>
            <a:fld id="{5D070C15-CD4F-45AD-A160-F4D49C727C22}" type="slidenum">
              <a:rPr lang="en-US" smtClean="0"/>
              <a:pPr/>
              <a:t>10</a:t>
            </a:fld>
            <a:endParaRPr lang="en-US" dirty="0"/>
          </a:p>
        </p:txBody>
      </p:sp>
    </p:spTree>
    <p:extLst>
      <p:ext uri="{BB962C8B-B14F-4D97-AF65-F5344CB8AC3E}">
        <p14:creationId xmlns:p14="http://schemas.microsoft.com/office/powerpoint/2010/main" val="2107857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F0C41-7BE6-C149-B3EC-D48AF8D698D1}"/>
              </a:ext>
            </a:extLst>
          </p:cNvPr>
          <p:cNvSpPr>
            <a:spLocks noGrp="1"/>
          </p:cNvSpPr>
          <p:nvPr>
            <p:ph idx="1"/>
          </p:nvPr>
        </p:nvSpPr>
        <p:spPr>
          <a:xfrm>
            <a:off x="457200" y="1752600"/>
            <a:ext cx="8458200" cy="4525962"/>
          </a:xfrm>
        </p:spPr>
        <p:txBody>
          <a:bodyPr>
            <a:normAutofit/>
          </a:bodyPr>
          <a:lstStyle/>
          <a:p>
            <a:pPr>
              <a:lnSpc>
                <a:spcPct val="110000"/>
              </a:lnSpc>
              <a:spcBef>
                <a:spcPts val="450"/>
              </a:spcBef>
              <a:spcAft>
                <a:spcPts val="450"/>
              </a:spcAft>
            </a:pPr>
            <a:r>
              <a:rPr lang="en-US" sz="3200" dirty="0"/>
              <a:t>Private hospitals</a:t>
            </a:r>
          </a:p>
          <a:p>
            <a:pPr>
              <a:lnSpc>
                <a:spcPct val="110000"/>
              </a:lnSpc>
              <a:spcBef>
                <a:spcPts val="450"/>
              </a:spcBef>
              <a:spcAft>
                <a:spcPts val="450"/>
              </a:spcAft>
            </a:pPr>
            <a:r>
              <a:rPr lang="en-US" sz="3200" dirty="0"/>
              <a:t>Urgent care clinics</a:t>
            </a:r>
          </a:p>
          <a:p>
            <a:pPr>
              <a:lnSpc>
                <a:spcPct val="110000"/>
              </a:lnSpc>
              <a:spcBef>
                <a:spcPts val="450"/>
              </a:spcBef>
              <a:spcAft>
                <a:spcPts val="450"/>
              </a:spcAft>
            </a:pPr>
            <a:r>
              <a:rPr lang="en-US" sz="3200" dirty="0"/>
              <a:t>Doctor's offices</a:t>
            </a:r>
          </a:p>
          <a:p>
            <a:pPr>
              <a:lnSpc>
                <a:spcPct val="110000"/>
              </a:lnSpc>
              <a:spcBef>
                <a:spcPts val="450"/>
              </a:spcBef>
              <a:spcAft>
                <a:spcPts val="450"/>
              </a:spcAft>
            </a:pPr>
            <a:r>
              <a:rPr lang="en-US" sz="3200" dirty="0"/>
              <a:t>Mental heath care providers</a:t>
            </a:r>
          </a:p>
          <a:p>
            <a:pPr>
              <a:lnSpc>
                <a:spcPct val="110000"/>
              </a:lnSpc>
              <a:spcBef>
                <a:spcPts val="450"/>
              </a:spcBef>
              <a:spcAft>
                <a:spcPts val="450"/>
              </a:spcAft>
            </a:pPr>
            <a:r>
              <a:rPr lang="en-US" sz="3200" dirty="0"/>
              <a:t>Dentist’s offices</a:t>
            </a:r>
          </a:p>
          <a:p>
            <a:pPr marL="0" indent="0">
              <a:buNone/>
            </a:pPr>
            <a:endParaRPr lang="en-US" sz="1350" b="1" dirty="0">
              <a:hlinkClick r:id="rId2" tooltip="Americans with Disabilities Act Title III Regulations"/>
            </a:endParaRPr>
          </a:p>
          <a:p>
            <a:pPr marL="0" indent="0">
              <a:buNone/>
            </a:pPr>
            <a:r>
              <a:rPr lang="en-US" sz="1350" b="1" dirty="0">
                <a:hlinkClick r:id="rId2" tooltip="Americans with Disabilities Act Title III Regulations"/>
              </a:rPr>
              <a:t>Americans with Disabilities Act Title III Regulations</a:t>
            </a:r>
            <a:endParaRPr lang="en-US" sz="1350" b="1" dirty="0"/>
          </a:p>
          <a:p>
            <a:pPr marL="0" indent="0">
              <a:buNone/>
            </a:pPr>
            <a:r>
              <a:rPr lang="en-US" sz="1350" b="1" dirty="0"/>
              <a:t>Web link</a:t>
            </a:r>
            <a:r>
              <a:rPr lang="en-US" sz="1350" dirty="0"/>
              <a:t>: ada.gov/regs2010/titleIII_2010/titleIII_2010_regulations.htm</a:t>
            </a:r>
          </a:p>
          <a:p>
            <a:pPr marL="0" indent="0">
              <a:buNone/>
            </a:pPr>
            <a:r>
              <a:rPr lang="en-US" sz="1350" b="1" dirty="0"/>
              <a:t>Source</a:t>
            </a:r>
            <a:r>
              <a:rPr lang="en-US" sz="1350" dirty="0"/>
              <a:t>: U.S. Department of Justice</a:t>
            </a:r>
          </a:p>
        </p:txBody>
      </p:sp>
      <p:sp>
        <p:nvSpPr>
          <p:cNvPr id="3" name="Title 2">
            <a:extLst>
              <a:ext uri="{FF2B5EF4-FFF2-40B4-BE49-F238E27FC236}">
                <a16:creationId xmlns:a16="http://schemas.microsoft.com/office/drawing/2014/main" id="{6A484A21-AF3B-9744-A65B-A0729DF42B3C}"/>
              </a:ext>
            </a:extLst>
          </p:cNvPr>
          <p:cNvSpPr>
            <a:spLocks noGrp="1"/>
          </p:cNvSpPr>
          <p:nvPr>
            <p:ph type="title"/>
          </p:nvPr>
        </p:nvSpPr>
        <p:spPr/>
        <p:txBody>
          <a:bodyPr>
            <a:noAutofit/>
          </a:bodyPr>
          <a:lstStyle/>
          <a:p>
            <a:r>
              <a:rPr lang="en-US" dirty="0"/>
              <a:t>ADA Title III - Examples of </a:t>
            </a:r>
            <a:br>
              <a:rPr lang="en-US" dirty="0"/>
            </a:br>
            <a:r>
              <a:rPr lang="en-US" dirty="0"/>
              <a:t>Health Care Facilities</a:t>
            </a:r>
          </a:p>
        </p:txBody>
      </p:sp>
      <p:sp>
        <p:nvSpPr>
          <p:cNvPr id="4" name="Slide Number Placeholder 3">
            <a:extLst>
              <a:ext uri="{FF2B5EF4-FFF2-40B4-BE49-F238E27FC236}">
                <a16:creationId xmlns:a16="http://schemas.microsoft.com/office/drawing/2014/main" id="{073320C0-47EC-5A46-BFF9-FDF22056EE3F}"/>
              </a:ext>
            </a:extLst>
          </p:cNvPr>
          <p:cNvSpPr>
            <a:spLocks noGrp="1"/>
          </p:cNvSpPr>
          <p:nvPr>
            <p:ph type="sldNum" sz="quarter" idx="12"/>
          </p:nvPr>
        </p:nvSpPr>
        <p:spPr/>
        <p:txBody>
          <a:bodyPr/>
          <a:lstStyle/>
          <a:p>
            <a:fld id="{5D070C15-CD4F-45AD-A160-F4D49C727C22}" type="slidenum">
              <a:rPr lang="en-US" smtClean="0"/>
              <a:pPr/>
              <a:t>11</a:t>
            </a:fld>
            <a:endParaRPr lang="en-US" dirty="0"/>
          </a:p>
        </p:txBody>
      </p:sp>
    </p:spTree>
    <p:extLst>
      <p:ext uri="{BB962C8B-B14F-4D97-AF65-F5344CB8AC3E}">
        <p14:creationId xmlns:p14="http://schemas.microsoft.com/office/powerpoint/2010/main" val="2798521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986019-E310-F446-A531-48EED17A605F}"/>
              </a:ext>
            </a:extLst>
          </p:cNvPr>
          <p:cNvSpPr>
            <a:spLocks noGrp="1"/>
          </p:cNvSpPr>
          <p:nvPr>
            <p:ph idx="1"/>
          </p:nvPr>
        </p:nvSpPr>
        <p:spPr/>
        <p:txBody>
          <a:bodyPr>
            <a:normAutofit fontScale="92500" lnSpcReduction="20000"/>
          </a:bodyPr>
          <a:lstStyle/>
          <a:p>
            <a:r>
              <a:rPr lang="en-US" sz="3200" b="1" dirty="0"/>
              <a:t>Term used in Title II of the ADA </a:t>
            </a:r>
            <a:r>
              <a:rPr lang="en-US" sz="3200" dirty="0"/>
              <a:t>(state and local government agencies) and </a:t>
            </a:r>
            <a:r>
              <a:rPr lang="en-US" sz="3200" b="1" dirty="0"/>
              <a:t>Title III of the ADA </a:t>
            </a:r>
            <a:r>
              <a:rPr lang="en-US" sz="3200" dirty="0"/>
              <a:t>(public accommodations / private businesses).</a:t>
            </a:r>
          </a:p>
          <a:p>
            <a:endParaRPr lang="en-US" sz="3200" dirty="0"/>
          </a:p>
          <a:p>
            <a:r>
              <a:rPr lang="en-US" sz="3200" b="1" dirty="0"/>
              <a:t>Definition</a:t>
            </a:r>
            <a:r>
              <a:rPr lang="en-US" sz="3200" dirty="0"/>
              <a:t>: Adjusting policies, practices, and procedures, if needed, to provide goods, services, facilities, privileges, advantages, or accommodations.</a:t>
            </a:r>
          </a:p>
          <a:p>
            <a:endParaRPr lang="en-US" dirty="0"/>
          </a:p>
          <a:p>
            <a:pPr marL="342900" lvl="1" indent="0">
              <a:buNone/>
            </a:pPr>
            <a:r>
              <a:rPr lang="en-US" b="1" dirty="0"/>
              <a:t>Resource</a:t>
            </a:r>
            <a:r>
              <a:rPr lang="en-US" dirty="0"/>
              <a:t>: </a:t>
            </a:r>
            <a:r>
              <a:rPr lang="en-US" b="1" dirty="0">
                <a:hlinkClick r:id="rId3" tooltip="Health Care and the Americans With Disabilities Act"/>
              </a:rPr>
              <a:t>Health Care and the Americans With Disabilities Act</a:t>
            </a:r>
            <a:br>
              <a:rPr lang="en-US" dirty="0"/>
            </a:br>
            <a:r>
              <a:rPr lang="en-US" b="1" dirty="0"/>
              <a:t>Web Link</a:t>
            </a:r>
            <a:r>
              <a:rPr lang="en-US" dirty="0"/>
              <a:t>: adata.org/factsheet/health-care-and-ada</a:t>
            </a:r>
            <a:br>
              <a:rPr lang="en-US" dirty="0"/>
            </a:br>
            <a:r>
              <a:rPr lang="en-US" b="1" dirty="0"/>
              <a:t>Source</a:t>
            </a:r>
            <a:r>
              <a:rPr lang="en-US" dirty="0"/>
              <a:t>: ADA National Network</a:t>
            </a:r>
          </a:p>
        </p:txBody>
      </p:sp>
      <p:sp>
        <p:nvSpPr>
          <p:cNvPr id="2" name="Title 1">
            <a:extLst>
              <a:ext uri="{FF2B5EF4-FFF2-40B4-BE49-F238E27FC236}">
                <a16:creationId xmlns:a16="http://schemas.microsoft.com/office/drawing/2014/main" id="{E537B073-9220-9542-BD16-07DBFF5916D3}"/>
              </a:ext>
            </a:extLst>
          </p:cNvPr>
          <p:cNvSpPr>
            <a:spLocks noGrp="1"/>
          </p:cNvSpPr>
          <p:nvPr>
            <p:ph type="title"/>
          </p:nvPr>
        </p:nvSpPr>
        <p:spPr/>
        <p:txBody>
          <a:bodyPr>
            <a:normAutofit fontScale="90000"/>
          </a:bodyPr>
          <a:lstStyle/>
          <a:p>
            <a:r>
              <a:rPr lang="en-US" dirty="0"/>
              <a:t>What is a reasonable modification?</a:t>
            </a:r>
          </a:p>
        </p:txBody>
      </p:sp>
    </p:spTree>
    <p:extLst>
      <p:ext uri="{BB962C8B-B14F-4D97-AF65-F5344CB8AC3E}">
        <p14:creationId xmlns:p14="http://schemas.microsoft.com/office/powerpoint/2010/main" val="311657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82153" indent="0">
              <a:spcBef>
                <a:spcPts val="225"/>
              </a:spcBef>
              <a:spcAft>
                <a:spcPts val="225"/>
              </a:spcAft>
              <a:buNone/>
            </a:pPr>
            <a:r>
              <a:rPr lang="en-US" sz="3200" dirty="0"/>
              <a:t>Generally, a public entity or public accommodation shall </a:t>
            </a:r>
            <a:r>
              <a:rPr lang="en-US" sz="3200" b="1" dirty="0"/>
              <a:t>modify policies, practices, or procedures</a:t>
            </a:r>
            <a:r>
              <a:rPr lang="en-US" sz="3200" dirty="0"/>
              <a:t> </a:t>
            </a:r>
            <a:r>
              <a:rPr lang="en-US" sz="3200" b="1" dirty="0"/>
              <a:t>to permit the use of a service animal</a:t>
            </a:r>
            <a:r>
              <a:rPr lang="en-US" sz="3200" dirty="0"/>
              <a:t> by an individual with a disability.</a:t>
            </a:r>
          </a:p>
          <a:p>
            <a:pPr marL="82153" indent="0">
              <a:spcBef>
                <a:spcPts val="225"/>
              </a:spcBef>
              <a:spcAft>
                <a:spcPts val="225"/>
              </a:spcAft>
              <a:buNone/>
            </a:pPr>
            <a:endParaRPr lang="en-US" sz="1500" dirty="0"/>
          </a:p>
          <a:p>
            <a:pPr marL="82153" indent="0">
              <a:spcBef>
                <a:spcPts val="450"/>
              </a:spcBef>
              <a:spcAft>
                <a:spcPts val="450"/>
              </a:spcAft>
              <a:buNone/>
            </a:pPr>
            <a:r>
              <a:rPr lang="en-US" sz="1500" b="1" dirty="0">
                <a:hlinkClick r:id="rId3" tooltip="2010 ADA Title II Regulations - § 35.136 (a)"/>
              </a:rPr>
              <a:t>2010 ADA Title II Regulations - § 35.136 (a)</a:t>
            </a:r>
            <a:br>
              <a:rPr lang="en-US" sz="1500" dirty="0"/>
            </a:br>
            <a:r>
              <a:rPr lang="en-US" sz="1500" b="1" dirty="0"/>
              <a:t>Link</a:t>
            </a:r>
            <a:r>
              <a:rPr lang="en-US" sz="1500" dirty="0"/>
              <a:t>: ada.gov/regs2010/titleIII_2010/titleIII_2010_regulations.htm#a302</a:t>
            </a:r>
            <a:br>
              <a:rPr lang="en-US" sz="1500" dirty="0"/>
            </a:br>
            <a:r>
              <a:rPr lang="en-US" sz="1500" b="1" dirty="0"/>
              <a:t>Source</a:t>
            </a:r>
            <a:r>
              <a:rPr lang="en-US" sz="1500" dirty="0"/>
              <a:t>: U.S. Department of Justice</a:t>
            </a:r>
          </a:p>
          <a:p>
            <a:pPr marL="82153" indent="0">
              <a:spcBef>
                <a:spcPts val="450"/>
              </a:spcBef>
              <a:spcAft>
                <a:spcPts val="450"/>
              </a:spcAft>
              <a:buNone/>
            </a:pPr>
            <a:r>
              <a:rPr lang="en-US" sz="1500" b="1" dirty="0">
                <a:hlinkClick r:id="rId3" tooltip="2010 ADA Title III Regulations § 36.302(c)(1)"/>
              </a:rPr>
              <a:t>2010 ADA Title III Regulations § 36.302(c)(1)</a:t>
            </a:r>
            <a:br>
              <a:rPr lang="en-US" sz="1500" dirty="0"/>
            </a:br>
            <a:r>
              <a:rPr lang="en-US" sz="1500" b="1" dirty="0"/>
              <a:t>Link</a:t>
            </a:r>
            <a:r>
              <a:rPr lang="en-US" sz="1500" dirty="0"/>
              <a:t>: ada.gov/regs2010/titleIII_2010/titleIII_2010_regulations.htm#a302</a:t>
            </a:r>
            <a:br>
              <a:rPr lang="en-US" sz="1500" dirty="0"/>
            </a:br>
            <a:r>
              <a:rPr lang="en-US" sz="1500" b="1" dirty="0"/>
              <a:t>Source</a:t>
            </a:r>
            <a:r>
              <a:rPr lang="en-US" sz="1500" dirty="0"/>
              <a:t>: U.S. Department of Justice</a:t>
            </a:r>
          </a:p>
        </p:txBody>
      </p:sp>
      <p:sp>
        <p:nvSpPr>
          <p:cNvPr id="3" name="Title 2"/>
          <p:cNvSpPr>
            <a:spLocks noGrp="1"/>
          </p:cNvSpPr>
          <p:nvPr>
            <p:ph type="title"/>
          </p:nvPr>
        </p:nvSpPr>
        <p:spPr/>
        <p:txBody>
          <a:bodyPr>
            <a:normAutofit fontScale="90000"/>
          </a:bodyPr>
          <a:lstStyle/>
          <a:p>
            <a:r>
              <a:rPr lang="en-US" dirty="0"/>
              <a:t>Reasonable Modifications and Service Animals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13</a:t>
            </a:fld>
            <a:endParaRPr lang="en-US" dirty="0"/>
          </a:p>
        </p:txBody>
      </p:sp>
    </p:spTree>
    <p:extLst>
      <p:ext uri="{BB962C8B-B14F-4D97-AF65-F5344CB8AC3E}">
        <p14:creationId xmlns:p14="http://schemas.microsoft.com/office/powerpoint/2010/main" val="271518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7B306-8C60-EE42-9595-35DABB8BAADB}"/>
              </a:ext>
            </a:extLst>
          </p:cNvPr>
          <p:cNvSpPr>
            <a:spLocks noGrp="1"/>
          </p:cNvSpPr>
          <p:nvPr>
            <p:ph type="title"/>
          </p:nvPr>
        </p:nvSpPr>
        <p:spPr>
          <a:xfrm>
            <a:off x="742950" y="2628900"/>
            <a:ext cx="7772400" cy="1371600"/>
          </a:xfrm>
        </p:spPr>
        <p:txBody>
          <a:bodyPr anchor="ctr">
            <a:normAutofit/>
          </a:bodyPr>
          <a:lstStyle/>
          <a:p>
            <a:pPr algn="ctr"/>
            <a:r>
              <a:rPr lang="en-US" sz="4400" dirty="0"/>
              <a:t>What Are Service Animals?</a:t>
            </a:r>
          </a:p>
        </p:txBody>
      </p:sp>
      <p:sp>
        <p:nvSpPr>
          <p:cNvPr id="4" name="Slide Number Placeholder 3">
            <a:extLst>
              <a:ext uri="{FF2B5EF4-FFF2-40B4-BE49-F238E27FC236}">
                <a16:creationId xmlns:a16="http://schemas.microsoft.com/office/drawing/2014/main" id="{334667D4-CA5E-9248-A28E-56D148B80538}"/>
              </a:ext>
            </a:extLst>
          </p:cNvPr>
          <p:cNvSpPr>
            <a:spLocks noGrp="1"/>
          </p:cNvSpPr>
          <p:nvPr>
            <p:ph type="sldNum" sz="quarter" idx="12"/>
          </p:nvPr>
        </p:nvSpPr>
        <p:spPr/>
        <p:txBody>
          <a:bodyPr/>
          <a:lstStyle/>
          <a:p>
            <a:fld id="{5D070C15-CD4F-45AD-A160-F4D49C727C22}" type="slidenum">
              <a:rPr lang="en-US" smtClean="0"/>
              <a:pPr/>
              <a:t>14</a:t>
            </a:fld>
            <a:endParaRPr lang="en-US" dirty="0"/>
          </a:p>
        </p:txBody>
      </p:sp>
    </p:spTree>
    <p:extLst>
      <p:ext uri="{BB962C8B-B14F-4D97-AF65-F5344CB8AC3E}">
        <p14:creationId xmlns:p14="http://schemas.microsoft.com/office/powerpoint/2010/main" val="3068303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man and Service Dog" descr="hotel counter with clerk and guest conversing whilst German Shepherd service dog sits patiently. "/>
          <p:cNvPicPr/>
          <p:nvPr/>
        </p:nvPicPr>
        <p:blipFill>
          <a:blip r:embed="rId2" cstate="print"/>
          <a:stretch>
            <a:fillRect/>
          </a:stretch>
        </p:blipFill>
        <p:spPr>
          <a:xfrm>
            <a:off x="5334000" y="1600200"/>
            <a:ext cx="2667000" cy="3886200"/>
          </a:xfrm>
          <a:prstGeom prst="rect">
            <a:avLst/>
          </a:prstGeom>
        </p:spPr>
      </p:pic>
      <p:sp>
        <p:nvSpPr>
          <p:cNvPr id="2" name="Content Placeholder 1"/>
          <p:cNvSpPr>
            <a:spLocks noGrp="1"/>
          </p:cNvSpPr>
          <p:nvPr>
            <p:ph sz="half" idx="1"/>
          </p:nvPr>
        </p:nvSpPr>
        <p:spPr/>
        <p:txBody>
          <a:bodyPr/>
          <a:lstStyle/>
          <a:p>
            <a:pPr marL="82153" indent="0">
              <a:buNone/>
            </a:pPr>
            <a:r>
              <a:rPr lang="en-US" sz="2800" dirty="0"/>
              <a:t>Any dog that is </a:t>
            </a:r>
            <a:r>
              <a:rPr lang="en-US" sz="2800" b="1" i="1" dirty="0"/>
              <a:t>individually trained to do work or perform tasks for the benefit of an individual with a disability</a:t>
            </a:r>
            <a:r>
              <a:rPr lang="en-US" sz="2800" dirty="0"/>
              <a:t>, including a physical, sensory, psychiatric, intellectual, or other mental disability.</a:t>
            </a:r>
          </a:p>
        </p:txBody>
      </p:sp>
      <p:sp>
        <p:nvSpPr>
          <p:cNvPr id="3" name="Title 2"/>
          <p:cNvSpPr>
            <a:spLocks noGrp="1"/>
          </p:cNvSpPr>
          <p:nvPr>
            <p:ph type="title"/>
          </p:nvPr>
        </p:nvSpPr>
        <p:spPr/>
        <p:txBody>
          <a:bodyPr/>
          <a:lstStyle/>
          <a:p>
            <a:r>
              <a:rPr lang="en-US" dirty="0"/>
              <a:t>A Service Animal Is Defined As</a:t>
            </a:r>
            <a:r>
              <a:rPr lang="mr-IN" dirty="0"/>
              <a:t>…</a:t>
            </a:r>
            <a:endParaRPr lang="en-US" dirty="0"/>
          </a:p>
        </p:txBody>
      </p:sp>
      <p:sp>
        <p:nvSpPr>
          <p:cNvPr id="4" name="Slide Number Placeholder 3"/>
          <p:cNvSpPr>
            <a:spLocks noGrp="1"/>
          </p:cNvSpPr>
          <p:nvPr>
            <p:ph type="sldNum" sz="quarter" idx="12"/>
          </p:nvPr>
        </p:nvSpPr>
        <p:spPr/>
        <p:txBody>
          <a:bodyPr/>
          <a:lstStyle/>
          <a:p>
            <a:fld id="{5D070C15-CD4F-45AD-A160-F4D49C727C22}" type="slidenum">
              <a:rPr lang="en-US" smtClean="0"/>
              <a:pPr/>
              <a:t>15</a:t>
            </a:fld>
            <a:endParaRPr lang="en-US" dirty="0"/>
          </a:p>
        </p:txBody>
      </p:sp>
    </p:spTree>
    <p:extLst>
      <p:ext uri="{BB962C8B-B14F-4D97-AF65-F5344CB8AC3E}">
        <p14:creationId xmlns:p14="http://schemas.microsoft.com/office/powerpoint/2010/main" val="1920064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919662"/>
          </a:xfrm>
        </p:spPr>
        <p:txBody>
          <a:bodyPr/>
          <a:lstStyle/>
          <a:p>
            <a:pPr marL="82153" indent="0">
              <a:buNone/>
            </a:pPr>
            <a:r>
              <a:rPr lang="en-US" sz="3200" dirty="0"/>
              <a:t>Species other than dogs, </a:t>
            </a:r>
            <a:r>
              <a:rPr lang="en-US" sz="3200" b="1" dirty="0"/>
              <a:t>wild or domestic</a:t>
            </a:r>
            <a:r>
              <a:rPr lang="en-US" sz="3200" dirty="0"/>
              <a:t>, </a:t>
            </a:r>
            <a:r>
              <a:rPr lang="en-US" sz="3200" b="1" dirty="0"/>
              <a:t>trained or untrained</a:t>
            </a:r>
            <a:r>
              <a:rPr lang="en-US" sz="3200" dirty="0"/>
              <a:t>, are </a:t>
            </a:r>
            <a:r>
              <a:rPr lang="en-US" sz="3200" b="1" i="1" dirty="0"/>
              <a:t>not </a:t>
            </a:r>
            <a:r>
              <a:rPr lang="en-US" sz="3200" dirty="0"/>
              <a:t>considered service animals under this part of the ADA.</a:t>
            </a:r>
          </a:p>
          <a:p>
            <a:pPr marL="294085" lvl="1" indent="0">
              <a:buNone/>
            </a:pPr>
            <a:endParaRPr lang="en-US" sz="1800" dirty="0"/>
          </a:p>
          <a:p>
            <a:r>
              <a:rPr lang="en-US" sz="2600" dirty="0"/>
              <a:t>Animals such as cats, birds, monkeys, rats, pigs, snakes, or other types of animals do </a:t>
            </a:r>
            <a:r>
              <a:rPr lang="en-US" sz="2600" i="1" dirty="0"/>
              <a:t>not </a:t>
            </a:r>
            <a:r>
              <a:rPr lang="en-US" sz="2600" dirty="0"/>
              <a:t>have to be allowed in health care facilities (unless they are generally allowed, for example, as pets).</a:t>
            </a:r>
          </a:p>
          <a:p>
            <a:pPr lvl="1"/>
            <a:endParaRPr lang="en-US" sz="1800" dirty="0"/>
          </a:p>
          <a:p>
            <a:pPr marL="82153" indent="0" algn="ctr">
              <a:buNone/>
            </a:pPr>
            <a:r>
              <a:rPr lang="en-US" sz="3200" b="1" dirty="0"/>
              <a:t>However…</a:t>
            </a:r>
            <a:endParaRPr lang="en-US" sz="3200" dirty="0"/>
          </a:p>
        </p:txBody>
      </p:sp>
      <p:sp>
        <p:nvSpPr>
          <p:cNvPr id="3" name="Title 2"/>
          <p:cNvSpPr>
            <a:spLocks noGrp="1"/>
          </p:cNvSpPr>
          <p:nvPr>
            <p:ph type="title"/>
          </p:nvPr>
        </p:nvSpPr>
        <p:spPr/>
        <p:txBody>
          <a:bodyPr>
            <a:normAutofit fontScale="90000"/>
          </a:bodyPr>
          <a:lstStyle/>
          <a:p>
            <a:r>
              <a:rPr lang="en-US" dirty="0"/>
              <a:t>Monkeys and Ferrets and Snakes</a:t>
            </a:r>
            <a:r>
              <a:rPr lang="mr-IN" dirty="0"/>
              <a:t>…</a:t>
            </a:r>
            <a:r>
              <a:rPr lang="en-US" dirty="0"/>
              <a:t>Oh my!</a:t>
            </a:r>
          </a:p>
        </p:txBody>
      </p:sp>
      <p:sp>
        <p:nvSpPr>
          <p:cNvPr id="4" name="Slide Number Placeholder 3"/>
          <p:cNvSpPr>
            <a:spLocks noGrp="1"/>
          </p:cNvSpPr>
          <p:nvPr>
            <p:ph type="sldNum" sz="quarter" idx="12"/>
          </p:nvPr>
        </p:nvSpPr>
        <p:spPr/>
        <p:txBody>
          <a:bodyPr/>
          <a:lstStyle/>
          <a:p>
            <a:fld id="{5D070C15-CD4F-45AD-A160-F4D49C727C22}" type="slidenum">
              <a:rPr lang="en-US" smtClean="0"/>
              <a:pPr/>
              <a:t>16</a:t>
            </a:fld>
            <a:endParaRPr lang="en-US" dirty="0"/>
          </a:p>
        </p:txBody>
      </p:sp>
    </p:spTree>
    <p:extLst>
      <p:ext uri="{BB962C8B-B14F-4D97-AF65-F5344CB8AC3E}">
        <p14:creationId xmlns:p14="http://schemas.microsoft.com/office/powerpoint/2010/main" val="1735529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iniature Horse" descr="Miniature horse in tennis shoes, blue vest and harness" title="miniature horse"/>
          <p:cNvPicPr/>
          <p:nvPr/>
        </p:nvPicPr>
        <p:blipFill>
          <a:blip r:embed="rId2" cstate="print"/>
          <a:stretch>
            <a:fillRect/>
          </a:stretch>
        </p:blipFill>
        <p:spPr>
          <a:xfrm>
            <a:off x="5029200" y="1905000"/>
            <a:ext cx="3048000" cy="3657600"/>
          </a:xfrm>
          <a:prstGeom prst="rect">
            <a:avLst/>
          </a:prstGeom>
        </p:spPr>
      </p:pic>
      <p:sp>
        <p:nvSpPr>
          <p:cNvPr id="2" name="Content Placeholder 1"/>
          <p:cNvSpPr>
            <a:spLocks noGrp="1"/>
          </p:cNvSpPr>
          <p:nvPr>
            <p:ph sz="half" idx="1"/>
          </p:nvPr>
        </p:nvSpPr>
        <p:spPr>
          <a:xfrm>
            <a:off x="228600" y="1481332"/>
            <a:ext cx="4495800" cy="4525963"/>
          </a:xfrm>
        </p:spPr>
        <p:txBody>
          <a:bodyPr/>
          <a:lstStyle/>
          <a:p>
            <a:endParaRPr lang="en-US" dirty="0"/>
          </a:p>
          <a:p>
            <a:pPr marL="82153" indent="0">
              <a:buNone/>
            </a:pPr>
            <a:r>
              <a:rPr lang="en-US" sz="2800" dirty="0"/>
              <a:t>Reasonable policy modifications must also be made to allow an </a:t>
            </a:r>
            <a:r>
              <a:rPr lang="en-US" sz="2800" b="1" i="1" dirty="0"/>
              <a:t>individual with a disability to use a miniature horse that has been individually trained to perform work or tasks</a:t>
            </a:r>
            <a:r>
              <a:rPr lang="en-US" sz="2700" dirty="0"/>
              <a:t>.</a:t>
            </a:r>
          </a:p>
        </p:txBody>
      </p:sp>
      <p:sp>
        <p:nvSpPr>
          <p:cNvPr id="3" name="Title 2"/>
          <p:cNvSpPr>
            <a:spLocks noGrp="1"/>
          </p:cNvSpPr>
          <p:nvPr>
            <p:ph type="title"/>
          </p:nvPr>
        </p:nvSpPr>
        <p:spPr/>
        <p:txBody>
          <a:bodyPr>
            <a:normAutofit/>
          </a:bodyPr>
          <a:lstStyle/>
          <a:p>
            <a:r>
              <a:rPr lang="en-US" dirty="0"/>
              <a:t>Miniature Horses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17</a:t>
            </a:fld>
            <a:endParaRPr lang="en-US" dirty="0"/>
          </a:p>
        </p:txBody>
      </p:sp>
    </p:spTree>
    <p:extLst>
      <p:ext uri="{BB962C8B-B14F-4D97-AF65-F5344CB8AC3E}">
        <p14:creationId xmlns:p14="http://schemas.microsoft.com/office/powerpoint/2010/main" val="456110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3200" dirty="0"/>
              <a:t>Service dogs or miniature horses must be </a:t>
            </a:r>
            <a:r>
              <a:rPr lang="en-US" sz="3200" b="1" dirty="0"/>
              <a:t>trained </a:t>
            </a:r>
            <a:r>
              <a:rPr lang="en-US" sz="3200" dirty="0"/>
              <a:t>to perform specific </a:t>
            </a:r>
            <a:r>
              <a:rPr lang="en-US" sz="3200" b="1" i="1" dirty="0"/>
              <a:t>actions, tasks, or work</a:t>
            </a:r>
            <a:r>
              <a:rPr lang="en-US" sz="3200" dirty="0"/>
              <a:t>.</a:t>
            </a:r>
          </a:p>
          <a:p>
            <a:pPr lvl="1"/>
            <a:r>
              <a:rPr lang="en-US" sz="2800" dirty="0"/>
              <a:t>Many animals, simply by being </a:t>
            </a:r>
            <a:r>
              <a:rPr lang="en-US" sz="2800" i="1" u="sng" dirty="0"/>
              <a:t>present</a:t>
            </a:r>
            <a:r>
              <a:rPr lang="en-US" sz="2800" dirty="0"/>
              <a:t>, provide comfort, companionship, emotional support, or other benefits, but they are not trained to </a:t>
            </a:r>
            <a:r>
              <a:rPr lang="en-US" sz="2800" i="1" dirty="0"/>
              <a:t>do </a:t>
            </a:r>
            <a:r>
              <a:rPr lang="en-US" sz="2800" dirty="0"/>
              <a:t>anything specific – they are not considered to be service animals under the ADA.</a:t>
            </a:r>
          </a:p>
          <a:p>
            <a:endParaRPr lang="en-US" dirty="0"/>
          </a:p>
        </p:txBody>
      </p:sp>
      <p:sp>
        <p:nvSpPr>
          <p:cNvPr id="3" name="Title 2"/>
          <p:cNvSpPr>
            <a:spLocks noGrp="1"/>
          </p:cNvSpPr>
          <p:nvPr>
            <p:ph type="title"/>
          </p:nvPr>
        </p:nvSpPr>
        <p:spPr/>
        <p:txBody>
          <a:bodyPr>
            <a:normAutofit fontScale="90000"/>
          </a:bodyPr>
          <a:lstStyle/>
          <a:p>
            <a:r>
              <a:rPr lang="en-US" dirty="0"/>
              <a:t>Service Animals are </a:t>
            </a:r>
            <a:br>
              <a:rPr lang="en-US" dirty="0"/>
            </a:br>
            <a:r>
              <a:rPr lang="en-US" dirty="0"/>
              <a:t>Working and Active</a:t>
            </a:r>
          </a:p>
        </p:txBody>
      </p:sp>
      <p:sp>
        <p:nvSpPr>
          <p:cNvPr id="4" name="Slide Number Placeholder 3"/>
          <p:cNvSpPr>
            <a:spLocks noGrp="1"/>
          </p:cNvSpPr>
          <p:nvPr>
            <p:ph type="sldNum" sz="quarter" idx="12"/>
          </p:nvPr>
        </p:nvSpPr>
        <p:spPr/>
        <p:txBody>
          <a:bodyPr/>
          <a:lstStyle/>
          <a:p>
            <a:fld id="{5D070C15-CD4F-45AD-A160-F4D49C727C22}" type="slidenum">
              <a:rPr lang="en-US" smtClean="0"/>
              <a:pPr/>
              <a:t>18</a:t>
            </a:fld>
            <a:endParaRPr lang="en-US" dirty="0"/>
          </a:p>
        </p:txBody>
      </p:sp>
    </p:spTree>
    <p:extLst>
      <p:ext uri="{BB962C8B-B14F-4D97-AF65-F5344CB8AC3E}">
        <p14:creationId xmlns:p14="http://schemas.microsoft.com/office/powerpoint/2010/main" val="340258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254500"/>
          </a:xfrm>
        </p:spPr>
        <p:txBody>
          <a:bodyPr>
            <a:noAutofit/>
          </a:bodyPr>
          <a:lstStyle/>
          <a:p>
            <a:pPr>
              <a:spcBef>
                <a:spcPts val="450"/>
              </a:spcBef>
              <a:spcAft>
                <a:spcPts val="450"/>
              </a:spcAft>
            </a:pPr>
            <a:r>
              <a:rPr lang="en-US" sz="3200" dirty="0"/>
              <a:t>Providing </a:t>
            </a:r>
            <a:r>
              <a:rPr lang="en-US" sz="3200" b="1" dirty="0"/>
              <a:t>physical support and help with balance and stability</a:t>
            </a:r>
            <a:r>
              <a:rPr lang="en-US" sz="3200" dirty="0"/>
              <a:t> for people with mobility disabilities.</a:t>
            </a:r>
          </a:p>
          <a:p>
            <a:pPr>
              <a:spcBef>
                <a:spcPts val="450"/>
              </a:spcBef>
              <a:spcAft>
                <a:spcPts val="450"/>
              </a:spcAft>
            </a:pPr>
            <a:r>
              <a:rPr lang="en-US" sz="3200" b="1" dirty="0"/>
              <a:t>Guiding individuals</a:t>
            </a:r>
            <a:r>
              <a:rPr lang="en-US" sz="3200" dirty="0"/>
              <a:t> who are blind or have low vision.</a:t>
            </a:r>
          </a:p>
          <a:p>
            <a:pPr>
              <a:spcBef>
                <a:spcPts val="450"/>
              </a:spcBef>
              <a:spcAft>
                <a:spcPts val="450"/>
              </a:spcAft>
            </a:pPr>
            <a:r>
              <a:rPr lang="en-US" sz="3200" b="1" dirty="0"/>
              <a:t>Pulling</a:t>
            </a:r>
            <a:r>
              <a:rPr lang="en-US" sz="3200" dirty="0"/>
              <a:t> a person’s wheelchair.</a:t>
            </a:r>
          </a:p>
          <a:p>
            <a:pPr>
              <a:spcBef>
                <a:spcPts val="450"/>
              </a:spcBef>
              <a:spcAft>
                <a:spcPts val="450"/>
              </a:spcAft>
            </a:pPr>
            <a:r>
              <a:rPr lang="en-US" sz="3200" b="1" dirty="0"/>
              <a:t>Retrieving</a:t>
            </a:r>
            <a:r>
              <a:rPr lang="en-US" sz="3200" dirty="0"/>
              <a:t> items for a person with a disability.</a:t>
            </a:r>
          </a:p>
        </p:txBody>
      </p:sp>
      <p:sp>
        <p:nvSpPr>
          <p:cNvPr id="3" name="Title 2"/>
          <p:cNvSpPr>
            <a:spLocks noGrp="1"/>
          </p:cNvSpPr>
          <p:nvPr>
            <p:ph type="title"/>
          </p:nvPr>
        </p:nvSpPr>
        <p:spPr>
          <a:xfrm>
            <a:off x="228600" y="274638"/>
            <a:ext cx="8458200" cy="1143000"/>
          </a:xfrm>
        </p:spPr>
        <p:txBody>
          <a:bodyPr>
            <a:normAutofit fontScale="90000"/>
          </a:bodyPr>
          <a:lstStyle/>
          <a:p>
            <a:r>
              <a:rPr lang="en-US" i="1" dirty="0"/>
              <a:t>Examples</a:t>
            </a:r>
            <a:r>
              <a:rPr lang="en-US" dirty="0"/>
              <a:t> of a Service Animal’s Work</a:t>
            </a:r>
          </a:p>
        </p:txBody>
      </p:sp>
      <p:sp>
        <p:nvSpPr>
          <p:cNvPr id="4" name="Slide Number Placeholder 3"/>
          <p:cNvSpPr>
            <a:spLocks noGrp="1"/>
          </p:cNvSpPr>
          <p:nvPr>
            <p:ph type="sldNum" sz="quarter" idx="12"/>
          </p:nvPr>
        </p:nvSpPr>
        <p:spPr/>
        <p:txBody>
          <a:bodyPr/>
          <a:lstStyle/>
          <a:p>
            <a:fld id="{5D070C15-CD4F-45AD-A160-F4D49C727C22}" type="slidenum">
              <a:rPr lang="en-US" smtClean="0"/>
              <a:pPr/>
              <a:t>19</a:t>
            </a:fld>
            <a:endParaRPr lang="en-US" dirty="0"/>
          </a:p>
        </p:txBody>
      </p:sp>
    </p:spTree>
    <p:extLst>
      <p:ext uri="{BB962C8B-B14F-4D97-AF65-F5344CB8AC3E}">
        <p14:creationId xmlns:p14="http://schemas.microsoft.com/office/powerpoint/2010/main" val="1600624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271A4D52-DB0B-1141-92D1-A280A67F12E1}"/>
              </a:ext>
            </a:extLst>
          </p:cNvPr>
          <p:cNvSpPr>
            <a:spLocks noGrp="1" noChangeArrowheads="1"/>
          </p:cNvSpPr>
          <p:nvPr>
            <p:ph type="body" idx="1"/>
          </p:nvPr>
        </p:nvSpPr>
        <p:spPr>
          <a:xfrm>
            <a:off x="304800" y="1447800"/>
            <a:ext cx="8534400" cy="4419600"/>
          </a:xfrm>
        </p:spPr>
        <p:txBody>
          <a:bodyPr>
            <a:noAutofit/>
          </a:bodyPr>
          <a:lstStyle/>
          <a:p>
            <a:pPr>
              <a:lnSpc>
                <a:spcPct val="124000"/>
              </a:lnSpc>
              <a:spcBef>
                <a:spcPts val="225"/>
              </a:spcBef>
              <a:spcAft>
                <a:spcPts val="225"/>
              </a:spcAft>
            </a:pPr>
            <a:r>
              <a:rPr lang="en-US" altLang="en-US" sz="2400" dirty="0"/>
              <a:t>Define service animals under the ADA.</a:t>
            </a:r>
          </a:p>
          <a:p>
            <a:pPr>
              <a:lnSpc>
                <a:spcPct val="124000"/>
              </a:lnSpc>
              <a:spcBef>
                <a:spcPts val="225"/>
              </a:spcBef>
              <a:spcAft>
                <a:spcPts val="225"/>
              </a:spcAft>
            </a:pPr>
            <a:r>
              <a:rPr lang="en-US" altLang="en-US" sz="2400" dirty="0"/>
              <a:t>List the questions that can be asked about a service animal.</a:t>
            </a:r>
          </a:p>
          <a:p>
            <a:pPr>
              <a:lnSpc>
                <a:spcPct val="124000"/>
              </a:lnSpc>
              <a:spcBef>
                <a:spcPts val="225"/>
              </a:spcBef>
              <a:spcAft>
                <a:spcPts val="225"/>
              </a:spcAft>
            </a:pPr>
            <a:r>
              <a:rPr lang="en-US" altLang="en-US" sz="2400" dirty="0"/>
              <a:t>Identify places that a service animal can and cannot visit with his/her handler.</a:t>
            </a:r>
          </a:p>
          <a:p>
            <a:pPr>
              <a:lnSpc>
                <a:spcPct val="124000"/>
              </a:lnSpc>
              <a:spcBef>
                <a:spcPts val="225"/>
              </a:spcBef>
              <a:spcAft>
                <a:spcPts val="225"/>
              </a:spcAft>
            </a:pPr>
            <a:r>
              <a:rPr lang="en-US" altLang="en-US" sz="2400" dirty="0"/>
              <a:t>Understand how to interact appropriately with the service animal and its handler.</a:t>
            </a:r>
          </a:p>
          <a:p>
            <a:pPr>
              <a:lnSpc>
                <a:spcPct val="124000"/>
              </a:lnSpc>
              <a:spcBef>
                <a:spcPts val="225"/>
              </a:spcBef>
              <a:spcAft>
                <a:spcPts val="225"/>
              </a:spcAft>
            </a:pPr>
            <a:r>
              <a:rPr lang="en-US" altLang="en-US" sz="2400" dirty="0"/>
              <a:t>Recognize the importance of having a service animal policy.</a:t>
            </a:r>
          </a:p>
        </p:txBody>
      </p:sp>
      <p:sp>
        <p:nvSpPr>
          <p:cNvPr id="20482" name="Rectangle 2">
            <a:extLst>
              <a:ext uri="{FF2B5EF4-FFF2-40B4-BE49-F238E27FC236}">
                <a16:creationId xmlns:a16="http://schemas.microsoft.com/office/drawing/2014/main" id="{5E0E0D3D-3F2F-E34F-A543-4F67453B3C45}"/>
              </a:ext>
            </a:extLst>
          </p:cNvPr>
          <p:cNvSpPr>
            <a:spLocks noGrp="1" noChangeArrowheads="1"/>
          </p:cNvSpPr>
          <p:nvPr>
            <p:ph type="title"/>
          </p:nvPr>
        </p:nvSpPr>
        <p:spPr/>
        <p:txBody>
          <a:bodyPr/>
          <a:lstStyle/>
          <a:p>
            <a:r>
              <a:rPr lang="en-US" altLang="en-US" dirty="0"/>
              <a:t>Learning Objectives</a:t>
            </a:r>
          </a:p>
        </p:txBody>
      </p:sp>
    </p:spTree>
    <p:extLst>
      <p:ext uri="{BB962C8B-B14F-4D97-AF65-F5344CB8AC3E}">
        <p14:creationId xmlns:p14="http://schemas.microsoft.com/office/powerpoint/2010/main" val="2433422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102100"/>
          </a:xfrm>
        </p:spPr>
        <p:txBody>
          <a:bodyPr>
            <a:normAutofit/>
          </a:bodyPr>
          <a:lstStyle/>
          <a:p>
            <a:pPr>
              <a:spcBef>
                <a:spcPts val="450"/>
              </a:spcBef>
              <a:spcAft>
                <a:spcPts val="450"/>
              </a:spcAft>
            </a:pPr>
            <a:r>
              <a:rPr lang="en-US" sz="3200" b="1" dirty="0"/>
              <a:t>Alerting individuals</a:t>
            </a:r>
            <a:r>
              <a:rPr lang="en-US" sz="3200" dirty="0"/>
              <a:t> who are deaf or hard of hearing to sounds</a:t>
            </a:r>
          </a:p>
          <a:p>
            <a:pPr>
              <a:spcBef>
                <a:spcPts val="450"/>
              </a:spcBef>
              <a:spcAft>
                <a:spcPts val="450"/>
              </a:spcAft>
            </a:pPr>
            <a:r>
              <a:rPr lang="en-US" sz="3200" b="1" dirty="0"/>
              <a:t>Preventing or interrupting impulsive or destructive behaviors</a:t>
            </a:r>
            <a:r>
              <a:rPr lang="en-US" sz="3200" dirty="0"/>
              <a:t> for people with psychiatric or neurological disabilities</a:t>
            </a:r>
          </a:p>
          <a:p>
            <a:pPr>
              <a:spcBef>
                <a:spcPts val="450"/>
              </a:spcBef>
              <a:spcAft>
                <a:spcPts val="450"/>
              </a:spcAft>
            </a:pPr>
            <a:r>
              <a:rPr lang="en-US" sz="3200" b="1" dirty="0"/>
              <a:t>Alerting individuals</a:t>
            </a:r>
            <a:r>
              <a:rPr lang="en-US" sz="3200" dirty="0"/>
              <a:t> to oncoming </a:t>
            </a:r>
            <a:r>
              <a:rPr lang="en-US" sz="3200" b="1" dirty="0"/>
              <a:t>seizures</a:t>
            </a:r>
          </a:p>
        </p:txBody>
      </p:sp>
      <p:sp>
        <p:nvSpPr>
          <p:cNvPr id="3" name="Title 2"/>
          <p:cNvSpPr>
            <a:spLocks noGrp="1"/>
          </p:cNvSpPr>
          <p:nvPr>
            <p:ph type="title"/>
          </p:nvPr>
        </p:nvSpPr>
        <p:spPr/>
        <p:txBody>
          <a:bodyPr>
            <a:normAutofit fontScale="90000"/>
          </a:bodyPr>
          <a:lstStyle/>
          <a:p>
            <a:r>
              <a:rPr lang="en-US" i="1" dirty="0"/>
              <a:t>More Examples </a:t>
            </a:r>
            <a:r>
              <a:rPr lang="en-US" dirty="0"/>
              <a:t>of a </a:t>
            </a:r>
            <a:br>
              <a:rPr lang="en-US" dirty="0"/>
            </a:br>
            <a:r>
              <a:rPr lang="en-US" dirty="0"/>
              <a:t>Service Animal’s Work</a:t>
            </a:r>
          </a:p>
        </p:txBody>
      </p:sp>
      <p:sp>
        <p:nvSpPr>
          <p:cNvPr id="4" name="Slide Number Placeholder 3"/>
          <p:cNvSpPr>
            <a:spLocks noGrp="1"/>
          </p:cNvSpPr>
          <p:nvPr>
            <p:ph type="sldNum" sz="quarter" idx="12"/>
          </p:nvPr>
        </p:nvSpPr>
        <p:spPr/>
        <p:txBody>
          <a:bodyPr/>
          <a:lstStyle/>
          <a:p>
            <a:fld id="{5D070C15-CD4F-45AD-A160-F4D49C727C22}" type="slidenum">
              <a:rPr lang="en-US" smtClean="0"/>
              <a:pPr/>
              <a:t>20</a:t>
            </a:fld>
            <a:endParaRPr lang="en-US" dirty="0"/>
          </a:p>
        </p:txBody>
      </p:sp>
    </p:spTree>
    <p:extLst>
      <p:ext uri="{BB962C8B-B14F-4D97-AF65-F5344CB8AC3E}">
        <p14:creationId xmlns:p14="http://schemas.microsoft.com/office/powerpoint/2010/main" val="1081533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tism Service Dog" descr="Autism service dog helps to calm the boy during visit to the doctor's office." title="Austim Service Dog">
            <a:extLst>
              <a:ext uri="{FF2B5EF4-FFF2-40B4-BE49-F238E27FC236}">
                <a16:creationId xmlns:a16="http://schemas.microsoft.com/office/drawing/2014/main" id="{E5A998D7-E8B9-9042-8BA3-711920258FBD}"/>
              </a:ext>
            </a:extLst>
          </p:cNvPr>
          <p:cNvPicPr>
            <a:picLocks noChangeAspect="1"/>
          </p:cNvPicPr>
          <p:nvPr/>
        </p:nvPicPr>
        <p:blipFill>
          <a:blip r:embed="rId2"/>
          <a:stretch>
            <a:fillRect/>
          </a:stretch>
        </p:blipFill>
        <p:spPr>
          <a:xfrm>
            <a:off x="457200" y="1600200"/>
            <a:ext cx="4648200" cy="4495800"/>
          </a:xfrm>
          <a:prstGeom prst="rect">
            <a:avLst/>
          </a:prstGeom>
        </p:spPr>
      </p:pic>
      <p:sp>
        <p:nvSpPr>
          <p:cNvPr id="12" name="Content Placeholder 11">
            <a:extLst>
              <a:ext uri="{FF2B5EF4-FFF2-40B4-BE49-F238E27FC236}">
                <a16:creationId xmlns:a16="http://schemas.microsoft.com/office/drawing/2014/main" id="{4650DF26-7636-854D-AA0B-C46C41BCEB3C}"/>
              </a:ext>
            </a:extLst>
          </p:cNvPr>
          <p:cNvSpPr>
            <a:spLocks noGrp="1"/>
          </p:cNvSpPr>
          <p:nvPr>
            <p:ph sz="half" idx="2"/>
          </p:nvPr>
        </p:nvSpPr>
        <p:spPr>
          <a:xfrm>
            <a:off x="5334000" y="1600200"/>
            <a:ext cx="3524250" cy="4724400"/>
          </a:xfrm>
        </p:spPr>
        <p:txBody>
          <a:bodyPr/>
          <a:lstStyle/>
          <a:p>
            <a:pPr marL="82153" indent="0">
              <a:buNone/>
            </a:pPr>
            <a:r>
              <a:rPr lang="en-US" sz="2400" dirty="0"/>
              <a:t>Autism service dog helps to calm the boy during visit to the doctor's office.</a:t>
            </a:r>
          </a:p>
          <a:p>
            <a:pPr marL="82153" indent="0">
              <a:buNone/>
            </a:pPr>
            <a:endParaRPr lang="en-US" sz="2400" dirty="0"/>
          </a:p>
          <a:p>
            <a:pPr marL="82153" indent="0">
              <a:buNone/>
            </a:pPr>
            <a:r>
              <a:rPr lang="en-US" sz="2400" b="1" dirty="0"/>
              <a:t>Source</a:t>
            </a:r>
            <a:r>
              <a:rPr lang="en-US" sz="2400" dirty="0"/>
              <a:t>:</a:t>
            </a:r>
            <a:br>
              <a:rPr lang="en-US" sz="2400" dirty="0"/>
            </a:br>
            <a:r>
              <a:rPr lang="en-US" sz="2400" dirty="0">
                <a:hlinkClick r:id="rId3" tooltip="Wikimedia Commons"/>
              </a:rPr>
              <a:t>Wikimedia Commons</a:t>
            </a:r>
            <a:endParaRPr lang="en-US" sz="2400" dirty="0"/>
          </a:p>
          <a:p>
            <a:pPr marL="82153" indent="0">
              <a:buNone/>
            </a:pPr>
            <a:r>
              <a:rPr lang="en-US" sz="2400" b="1" dirty="0"/>
              <a:t>Link</a:t>
            </a:r>
            <a:r>
              <a:rPr lang="en-US" sz="2400" dirty="0"/>
              <a:t>: </a:t>
            </a:r>
            <a:r>
              <a:rPr lang="en-US" sz="2400" dirty="0" err="1"/>
              <a:t>commons.wikimedia.org</a:t>
            </a:r>
            <a:r>
              <a:rPr lang="en-US" sz="2400" dirty="0"/>
              <a:t>/wiki/File:Service_Dog_at_doctor%27s_office.jpg</a:t>
            </a:r>
          </a:p>
        </p:txBody>
      </p:sp>
      <p:sp>
        <p:nvSpPr>
          <p:cNvPr id="3" name="Title 2"/>
          <p:cNvSpPr>
            <a:spLocks noGrp="1"/>
          </p:cNvSpPr>
          <p:nvPr>
            <p:ph type="title"/>
          </p:nvPr>
        </p:nvSpPr>
        <p:spPr/>
        <p:txBody>
          <a:bodyPr/>
          <a:lstStyle/>
          <a:p>
            <a:r>
              <a:rPr lang="en-US" dirty="0"/>
              <a:t>Service animals are </a:t>
            </a:r>
            <a:r>
              <a:rPr lang="en-US" i="1" u="sng" dirty="0"/>
              <a:t>not</a:t>
            </a:r>
            <a:r>
              <a:rPr lang="en-US" dirty="0"/>
              <a:t> pets!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21</a:t>
            </a:fld>
            <a:endParaRPr lang="en-US" dirty="0"/>
          </a:p>
        </p:txBody>
      </p:sp>
    </p:spTree>
    <p:extLst>
      <p:ext uri="{BB962C8B-B14F-4D97-AF65-F5344CB8AC3E}">
        <p14:creationId xmlns:p14="http://schemas.microsoft.com/office/powerpoint/2010/main" val="3847308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524000"/>
            <a:ext cx="4267200" cy="4419600"/>
          </a:xfrm>
        </p:spPr>
        <p:txBody>
          <a:bodyPr/>
          <a:lstStyle/>
          <a:p>
            <a:pPr marL="82153" indent="0">
              <a:buNone/>
            </a:pPr>
            <a:r>
              <a:rPr lang="en-US" b="1" dirty="0"/>
              <a:t>Service Dog</a:t>
            </a:r>
          </a:p>
          <a:p>
            <a:r>
              <a:rPr lang="en-US" sz="2400" dirty="0"/>
              <a:t>Marge has a psychiatric disability. </a:t>
            </a:r>
          </a:p>
          <a:p>
            <a:r>
              <a:rPr lang="en-US" sz="2400" dirty="0"/>
              <a:t>Her dog, Harry, can tell when her anxiety level rises.</a:t>
            </a:r>
          </a:p>
          <a:p>
            <a:r>
              <a:rPr lang="en-US" sz="2400" dirty="0"/>
              <a:t>Harry has been trained to respond by moving himself in front of Marge and nudging her away from her current location.</a:t>
            </a:r>
          </a:p>
        </p:txBody>
      </p:sp>
      <p:sp>
        <p:nvSpPr>
          <p:cNvPr id="3" name="Content Placeholder 2"/>
          <p:cNvSpPr>
            <a:spLocks noGrp="1"/>
          </p:cNvSpPr>
          <p:nvPr>
            <p:ph sz="half" idx="2"/>
          </p:nvPr>
        </p:nvSpPr>
        <p:spPr>
          <a:xfrm>
            <a:off x="4648200" y="1676401"/>
            <a:ext cx="4324350" cy="4343400"/>
          </a:xfrm>
        </p:spPr>
        <p:txBody>
          <a:bodyPr/>
          <a:lstStyle/>
          <a:p>
            <a:pPr marL="82153" indent="0">
              <a:buNone/>
            </a:pPr>
            <a:r>
              <a:rPr lang="en-US" b="1" dirty="0"/>
              <a:t>Pet Dog</a:t>
            </a:r>
          </a:p>
          <a:p>
            <a:r>
              <a:rPr lang="en-US" sz="2400" dirty="0"/>
              <a:t>Aaron has a psychiatric disability.</a:t>
            </a:r>
          </a:p>
          <a:p>
            <a:r>
              <a:rPr lang="en-US" sz="2400" dirty="0"/>
              <a:t>His dog, Will, is good-natured. Sometimes, he can even tell that Aaron is becoming anxious.</a:t>
            </a:r>
          </a:p>
          <a:p>
            <a:r>
              <a:rPr lang="en-US" sz="2400" dirty="0"/>
              <a:t>Will is not trained to do anything to help Aaron.</a:t>
            </a:r>
          </a:p>
        </p:txBody>
      </p:sp>
      <p:sp>
        <p:nvSpPr>
          <p:cNvPr id="4" name="Title 3"/>
          <p:cNvSpPr>
            <a:spLocks noGrp="1"/>
          </p:cNvSpPr>
          <p:nvPr>
            <p:ph type="title"/>
          </p:nvPr>
        </p:nvSpPr>
        <p:spPr/>
        <p:txBody>
          <a:bodyPr/>
          <a:lstStyle/>
          <a:p>
            <a:r>
              <a:rPr lang="en-US" dirty="0"/>
              <a:t>Let’s Compare!</a:t>
            </a:r>
          </a:p>
        </p:txBody>
      </p:sp>
      <p:sp>
        <p:nvSpPr>
          <p:cNvPr id="5" name="Slide Number Placeholder 4"/>
          <p:cNvSpPr>
            <a:spLocks noGrp="1"/>
          </p:cNvSpPr>
          <p:nvPr>
            <p:ph type="sldNum" sz="quarter" idx="12"/>
          </p:nvPr>
        </p:nvSpPr>
        <p:spPr/>
        <p:txBody>
          <a:bodyPr/>
          <a:lstStyle/>
          <a:p>
            <a:fld id="{5D070C15-CD4F-45AD-A160-F4D49C727C22}" type="slidenum">
              <a:rPr lang="en-US" smtClean="0"/>
              <a:pPr/>
              <a:t>22</a:t>
            </a:fld>
            <a:endParaRPr lang="en-US" dirty="0"/>
          </a:p>
        </p:txBody>
      </p:sp>
    </p:spTree>
    <p:extLst>
      <p:ext uri="{BB962C8B-B14F-4D97-AF65-F5344CB8AC3E}">
        <p14:creationId xmlns:p14="http://schemas.microsoft.com/office/powerpoint/2010/main" val="146325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2153" indent="0">
              <a:buNone/>
            </a:pPr>
            <a:r>
              <a:rPr lang="en-US" dirty="0"/>
              <a:t> </a:t>
            </a:r>
          </a:p>
          <a:p>
            <a:r>
              <a:rPr lang="en-US" sz="3200" dirty="0"/>
              <a:t>Service dogs must be allowed in virtually </a:t>
            </a:r>
            <a:r>
              <a:rPr lang="en-US" sz="3200" b="1" i="1" dirty="0"/>
              <a:t>all</a:t>
            </a:r>
            <a:r>
              <a:rPr lang="en-US" sz="3200" i="1" dirty="0"/>
              <a:t> </a:t>
            </a:r>
            <a:r>
              <a:rPr lang="en-US" sz="3200" dirty="0"/>
              <a:t>areas where members of the public are allowed to go</a:t>
            </a:r>
          </a:p>
          <a:p>
            <a:pPr marL="82153" indent="0">
              <a:buNone/>
            </a:pPr>
            <a:endParaRPr lang="en-US" sz="3200" dirty="0"/>
          </a:p>
          <a:p>
            <a:r>
              <a:rPr lang="en-US" sz="3200" dirty="0"/>
              <a:t>Miniature horses are </a:t>
            </a:r>
            <a:r>
              <a:rPr lang="en-US" sz="3200" b="1" i="1" dirty="0"/>
              <a:t>subject to a few additional considerations </a:t>
            </a:r>
            <a:r>
              <a:rPr lang="en-US" sz="3200" dirty="0"/>
              <a:t>… </a:t>
            </a:r>
          </a:p>
        </p:txBody>
      </p:sp>
      <p:sp>
        <p:nvSpPr>
          <p:cNvPr id="3" name="Title 2"/>
          <p:cNvSpPr>
            <a:spLocks noGrp="1"/>
          </p:cNvSpPr>
          <p:nvPr>
            <p:ph type="title"/>
          </p:nvPr>
        </p:nvSpPr>
        <p:spPr/>
        <p:txBody>
          <a:bodyPr>
            <a:noAutofit/>
          </a:bodyPr>
          <a:lstStyle/>
          <a:p>
            <a:r>
              <a:rPr lang="en-US" dirty="0"/>
              <a:t>Dogs or Miniature Horses</a:t>
            </a:r>
            <a:br>
              <a:rPr lang="en-US" dirty="0"/>
            </a:br>
            <a:r>
              <a:rPr lang="en-US" dirty="0"/>
              <a:t>What’s the Difference?</a:t>
            </a:r>
          </a:p>
        </p:txBody>
      </p:sp>
      <p:sp>
        <p:nvSpPr>
          <p:cNvPr id="4" name="Slide Number Placeholder 3"/>
          <p:cNvSpPr>
            <a:spLocks noGrp="1"/>
          </p:cNvSpPr>
          <p:nvPr>
            <p:ph type="sldNum" sz="quarter" idx="12"/>
          </p:nvPr>
        </p:nvSpPr>
        <p:spPr/>
        <p:txBody>
          <a:bodyPr/>
          <a:lstStyle/>
          <a:p>
            <a:fld id="{5D070C15-CD4F-45AD-A160-F4D49C727C22}" type="slidenum">
              <a:rPr lang="en-US" smtClean="0"/>
              <a:pPr/>
              <a:t>23</a:t>
            </a:fld>
            <a:endParaRPr lang="en-US" dirty="0"/>
          </a:p>
        </p:txBody>
      </p:sp>
    </p:spTree>
    <p:extLst>
      <p:ext uri="{BB962C8B-B14F-4D97-AF65-F5344CB8AC3E}">
        <p14:creationId xmlns:p14="http://schemas.microsoft.com/office/powerpoint/2010/main" val="1725080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2153" indent="0">
              <a:buNone/>
            </a:pPr>
            <a:r>
              <a:rPr lang="en-US" sz="3200" dirty="0"/>
              <a:t> </a:t>
            </a:r>
            <a:r>
              <a:rPr lang="en-US" sz="3400" b="1" dirty="0"/>
              <a:t>Consider:</a:t>
            </a:r>
          </a:p>
          <a:p>
            <a:pPr marL="82153" indent="0">
              <a:buNone/>
            </a:pPr>
            <a:endParaRPr lang="en-US" sz="2000" b="1" dirty="0"/>
          </a:p>
          <a:p>
            <a:r>
              <a:rPr lang="en-US" sz="3200" dirty="0"/>
              <a:t>The </a:t>
            </a:r>
            <a:r>
              <a:rPr lang="en-US" sz="3200" b="1" dirty="0"/>
              <a:t>type, size, and weight</a:t>
            </a:r>
            <a:r>
              <a:rPr lang="en-US" sz="3200" dirty="0"/>
              <a:t> of the miniature horse and whether the facility can accommodate these features.</a:t>
            </a:r>
          </a:p>
          <a:p>
            <a:pPr marL="294085" lvl="1" indent="0">
              <a:buNone/>
            </a:pPr>
            <a:endParaRPr lang="en-US" sz="3200" dirty="0"/>
          </a:p>
          <a:p>
            <a:r>
              <a:rPr lang="en-US" sz="3200" b="1" dirty="0"/>
              <a:t>Legitimate safety requirements</a:t>
            </a:r>
            <a:r>
              <a:rPr lang="en-US" sz="3200" dirty="0"/>
              <a:t> that are necessary for safe operation.</a:t>
            </a:r>
          </a:p>
        </p:txBody>
      </p:sp>
      <p:sp>
        <p:nvSpPr>
          <p:cNvPr id="3" name="Title 2"/>
          <p:cNvSpPr>
            <a:spLocks noGrp="1"/>
          </p:cNvSpPr>
          <p:nvPr>
            <p:ph type="title"/>
          </p:nvPr>
        </p:nvSpPr>
        <p:spPr>
          <a:xfrm>
            <a:off x="0" y="274638"/>
            <a:ext cx="9144000" cy="1143000"/>
          </a:xfrm>
        </p:spPr>
        <p:txBody>
          <a:bodyPr>
            <a:noAutofit/>
          </a:bodyPr>
          <a:lstStyle/>
          <a:p>
            <a:r>
              <a:rPr lang="en-US" dirty="0"/>
              <a:t>Miniature Horses: When and Where?</a:t>
            </a:r>
          </a:p>
        </p:txBody>
      </p:sp>
      <p:sp>
        <p:nvSpPr>
          <p:cNvPr id="4" name="Slide Number Placeholder 3"/>
          <p:cNvSpPr>
            <a:spLocks noGrp="1"/>
          </p:cNvSpPr>
          <p:nvPr>
            <p:ph type="sldNum" sz="quarter" idx="12"/>
          </p:nvPr>
        </p:nvSpPr>
        <p:spPr/>
        <p:txBody>
          <a:bodyPr/>
          <a:lstStyle/>
          <a:p>
            <a:fld id="{5D070C15-CD4F-45AD-A160-F4D49C727C22}" type="slidenum">
              <a:rPr lang="en-US" smtClean="0"/>
              <a:pPr/>
              <a:t>24</a:t>
            </a:fld>
            <a:endParaRPr lang="en-US" dirty="0"/>
          </a:p>
        </p:txBody>
      </p:sp>
    </p:spTree>
    <p:extLst>
      <p:ext uri="{BB962C8B-B14F-4D97-AF65-F5344CB8AC3E}">
        <p14:creationId xmlns:p14="http://schemas.microsoft.com/office/powerpoint/2010/main" val="20596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spcAft>
                <a:spcPts val="300"/>
              </a:spcAft>
            </a:pPr>
            <a:r>
              <a:rPr lang="en-US" sz="3200" dirty="0"/>
              <a:t>Emotional Support Animals are not covered by the ADA.</a:t>
            </a:r>
          </a:p>
          <a:p>
            <a:pPr>
              <a:spcAft>
                <a:spcPts val="300"/>
              </a:spcAft>
            </a:pPr>
            <a:r>
              <a:rPr lang="en-US" sz="3200" dirty="0"/>
              <a:t>Emotional Support animals provide support to people with multiple disabilities by just being there. </a:t>
            </a:r>
          </a:p>
          <a:p>
            <a:pPr>
              <a:spcAft>
                <a:spcPts val="300"/>
              </a:spcAft>
            </a:pPr>
            <a:r>
              <a:rPr lang="en-US" sz="3200" dirty="0"/>
              <a:t>They are not trained to do specific work.</a:t>
            </a:r>
          </a:p>
          <a:p>
            <a:endParaRPr lang="en-US" dirty="0"/>
          </a:p>
        </p:txBody>
      </p:sp>
      <p:sp>
        <p:nvSpPr>
          <p:cNvPr id="2" name="Title 1"/>
          <p:cNvSpPr>
            <a:spLocks noGrp="1"/>
          </p:cNvSpPr>
          <p:nvPr>
            <p:ph type="title"/>
          </p:nvPr>
        </p:nvSpPr>
        <p:spPr/>
        <p:txBody>
          <a:bodyPr>
            <a:normAutofit/>
          </a:bodyPr>
          <a:lstStyle/>
          <a:p>
            <a:r>
              <a:rPr lang="en-US" dirty="0"/>
              <a:t>Emotional Support Animals</a:t>
            </a:r>
            <a:endParaRPr lang="en-US" i="1" dirty="0"/>
          </a:p>
        </p:txBody>
      </p:sp>
      <p:sp>
        <p:nvSpPr>
          <p:cNvPr id="3" name="Slide Number Placeholder 2"/>
          <p:cNvSpPr>
            <a:spLocks noGrp="1"/>
          </p:cNvSpPr>
          <p:nvPr>
            <p:ph type="sldNum" sz="quarter" idx="12"/>
          </p:nvPr>
        </p:nvSpPr>
        <p:spPr/>
        <p:txBody>
          <a:bodyPr/>
          <a:lstStyle/>
          <a:p>
            <a:fld id="{5D070C15-CD4F-45AD-A160-F4D49C727C22}" type="slidenum">
              <a:rPr lang="en-US" smtClean="0"/>
              <a:pPr/>
              <a:t>25</a:t>
            </a:fld>
            <a:endParaRPr lang="en-US" dirty="0"/>
          </a:p>
        </p:txBody>
      </p:sp>
    </p:spTree>
    <p:extLst>
      <p:ext uri="{BB962C8B-B14F-4D97-AF65-F5344CB8AC3E}">
        <p14:creationId xmlns:p14="http://schemas.microsoft.com/office/powerpoint/2010/main" val="172762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pPr>
              <a:lnSpc>
                <a:spcPct val="120000"/>
              </a:lnSpc>
              <a:spcAft>
                <a:spcPts val="300"/>
              </a:spcAft>
            </a:pPr>
            <a:r>
              <a:rPr lang="en-US" sz="3200" dirty="0"/>
              <a:t>Therapy animals are given obedience training and may be trained to provide a specific benefit, however that benefit is not specific to the handler but rather populations of people.</a:t>
            </a:r>
          </a:p>
          <a:p>
            <a:pPr>
              <a:lnSpc>
                <a:spcPct val="120000"/>
              </a:lnSpc>
              <a:spcAft>
                <a:spcPts val="300"/>
              </a:spcAft>
            </a:pPr>
            <a:r>
              <a:rPr lang="en-US" sz="3200" dirty="0"/>
              <a:t>Therapy animals are granted access to places by agreement, not law. </a:t>
            </a:r>
          </a:p>
          <a:p>
            <a:pPr>
              <a:lnSpc>
                <a:spcPct val="120000"/>
              </a:lnSpc>
              <a:spcAft>
                <a:spcPts val="300"/>
              </a:spcAft>
            </a:pPr>
            <a:r>
              <a:rPr lang="en-US" sz="3200" dirty="0"/>
              <a:t>Some states allow therapy animals. Check your state’s law.</a:t>
            </a:r>
          </a:p>
          <a:p>
            <a:pPr>
              <a:lnSpc>
                <a:spcPct val="120000"/>
              </a:lnSpc>
              <a:spcAft>
                <a:spcPts val="300"/>
              </a:spcAft>
            </a:pPr>
            <a:endParaRPr lang="en-US" dirty="0"/>
          </a:p>
          <a:p>
            <a:endParaRPr lang="en-US" dirty="0"/>
          </a:p>
          <a:p>
            <a:endParaRPr lang="en-US" dirty="0"/>
          </a:p>
          <a:p>
            <a:endParaRPr lang="en-US" dirty="0"/>
          </a:p>
        </p:txBody>
      </p:sp>
      <p:sp>
        <p:nvSpPr>
          <p:cNvPr id="2" name="Title 1"/>
          <p:cNvSpPr>
            <a:spLocks noGrp="1"/>
          </p:cNvSpPr>
          <p:nvPr>
            <p:ph type="title"/>
          </p:nvPr>
        </p:nvSpPr>
        <p:spPr/>
        <p:txBody>
          <a:bodyPr>
            <a:normAutofit/>
          </a:bodyPr>
          <a:lstStyle/>
          <a:p>
            <a:r>
              <a:rPr lang="en-US" dirty="0"/>
              <a:t>Therapy Animals</a:t>
            </a:r>
          </a:p>
        </p:txBody>
      </p:sp>
      <p:sp>
        <p:nvSpPr>
          <p:cNvPr id="3" name="Slide Number Placeholder 2"/>
          <p:cNvSpPr>
            <a:spLocks noGrp="1"/>
          </p:cNvSpPr>
          <p:nvPr>
            <p:ph type="sldNum" sz="quarter" idx="12"/>
          </p:nvPr>
        </p:nvSpPr>
        <p:spPr/>
        <p:txBody>
          <a:bodyPr/>
          <a:lstStyle/>
          <a:p>
            <a:fld id="{5D070C15-CD4F-45AD-A160-F4D49C727C22}" type="slidenum">
              <a:rPr lang="en-US" smtClean="0"/>
              <a:pPr/>
              <a:t>26</a:t>
            </a:fld>
            <a:endParaRPr lang="en-US" dirty="0"/>
          </a:p>
        </p:txBody>
      </p:sp>
    </p:spTree>
    <p:extLst>
      <p:ext uri="{BB962C8B-B14F-4D97-AF65-F5344CB8AC3E}">
        <p14:creationId xmlns:p14="http://schemas.microsoft.com/office/powerpoint/2010/main" val="904710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2B00-334E-BF4E-822F-AC91A75C43C1}"/>
              </a:ext>
            </a:extLst>
          </p:cNvPr>
          <p:cNvSpPr>
            <a:spLocks noGrp="1"/>
          </p:cNvSpPr>
          <p:nvPr>
            <p:ph type="title"/>
          </p:nvPr>
        </p:nvSpPr>
        <p:spPr>
          <a:xfrm>
            <a:off x="800100" y="2457450"/>
            <a:ext cx="7772400" cy="1371600"/>
          </a:xfrm>
        </p:spPr>
        <p:txBody>
          <a:bodyPr anchor="ctr">
            <a:noAutofit/>
          </a:bodyPr>
          <a:lstStyle/>
          <a:p>
            <a:pPr algn="ctr"/>
            <a:r>
              <a:rPr lang="en-US" sz="4400" dirty="0"/>
              <a:t>Service Animals in a </a:t>
            </a:r>
            <a:br>
              <a:rPr lang="en-US" sz="4400" dirty="0"/>
            </a:br>
            <a:r>
              <a:rPr lang="en-US" sz="4400" dirty="0"/>
              <a:t>Health Care Facility</a:t>
            </a:r>
          </a:p>
        </p:txBody>
      </p:sp>
      <p:sp>
        <p:nvSpPr>
          <p:cNvPr id="4" name="Slide Number Placeholder 3">
            <a:extLst>
              <a:ext uri="{FF2B5EF4-FFF2-40B4-BE49-F238E27FC236}">
                <a16:creationId xmlns:a16="http://schemas.microsoft.com/office/drawing/2014/main" id="{733D707A-1867-A448-BDED-5123ACE6DB91}"/>
              </a:ext>
            </a:extLst>
          </p:cNvPr>
          <p:cNvSpPr>
            <a:spLocks noGrp="1"/>
          </p:cNvSpPr>
          <p:nvPr>
            <p:ph type="sldNum" sz="quarter" idx="12"/>
          </p:nvPr>
        </p:nvSpPr>
        <p:spPr/>
        <p:txBody>
          <a:bodyPr/>
          <a:lstStyle/>
          <a:p>
            <a:fld id="{5D070C15-CD4F-45AD-A160-F4D49C727C22}" type="slidenum">
              <a:rPr lang="en-US" smtClean="0"/>
              <a:pPr/>
              <a:t>27</a:t>
            </a:fld>
            <a:endParaRPr lang="en-US" dirty="0"/>
          </a:p>
        </p:txBody>
      </p:sp>
    </p:spTree>
    <p:extLst>
      <p:ext uri="{BB962C8B-B14F-4D97-AF65-F5344CB8AC3E}">
        <p14:creationId xmlns:p14="http://schemas.microsoft.com/office/powerpoint/2010/main" val="1875366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76844-DAE8-BA4F-9E1B-7222AE6A7896}"/>
              </a:ext>
            </a:extLst>
          </p:cNvPr>
          <p:cNvSpPr>
            <a:spLocks noGrp="1"/>
          </p:cNvSpPr>
          <p:nvPr>
            <p:ph idx="1"/>
          </p:nvPr>
        </p:nvSpPr>
        <p:spPr>
          <a:xfrm>
            <a:off x="457200" y="1676400"/>
            <a:ext cx="8229600" cy="4330700"/>
          </a:xfrm>
        </p:spPr>
        <p:txBody>
          <a:bodyPr>
            <a:normAutofit/>
          </a:bodyPr>
          <a:lstStyle/>
          <a:p>
            <a:pPr marL="0" indent="0">
              <a:lnSpc>
                <a:spcPct val="114000"/>
              </a:lnSpc>
              <a:spcBef>
                <a:spcPts val="225"/>
              </a:spcBef>
              <a:spcAft>
                <a:spcPts val="225"/>
              </a:spcAft>
              <a:buNone/>
            </a:pPr>
            <a:r>
              <a:rPr lang="en-US" sz="3200" dirty="0"/>
              <a:t>Service animals must be </a:t>
            </a:r>
            <a:r>
              <a:rPr lang="en-US" sz="3200" b="1" dirty="0"/>
              <a:t>allowed access to medical facilities</a:t>
            </a:r>
            <a:r>
              <a:rPr lang="en-US" sz="3200" dirty="0"/>
              <a:t> unless the presence of the animal creates a </a:t>
            </a:r>
            <a:r>
              <a:rPr lang="en-US" sz="3200" b="1" dirty="0"/>
              <a:t>direct threat </a:t>
            </a:r>
            <a:r>
              <a:rPr lang="en-US" sz="3200" dirty="0"/>
              <a:t>to other persons or a </a:t>
            </a:r>
            <a:r>
              <a:rPr lang="en-US" sz="3200" b="1" dirty="0"/>
              <a:t>fundamental alteration</a:t>
            </a:r>
            <a:r>
              <a:rPr lang="en-US" sz="3200" dirty="0"/>
              <a:t> in the nature of services.</a:t>
            </a:r>
          </a:p>
          <a:p>
            <a:pPr marL="0" indent="0">
              <a:lnSpc>
                <a:spcPct val="114000"/>
              </a:lnSpc>
              <a:spcBef>
                <a:spcPts val="225"/>
              </a:spcBef>
              <a:spcAft>
                <a:spcPts val="225"/>
              </a:spcAft>
              <a:buNone/>
            </a:pPr>
            <a:endParaRPr lang="en-US" sz="2400" dirty="0"/>
          </a:p>
          <a:p>
            <a:pPr marL="0" indent="0">
              <a:lnSpc>
                <a:spcPct val="114000"/>
              </a:lnSpc>
              <a:spcBef>
                <a:spcPts val="225"/>
              </a:spcBef>
              <a:spcAft>
                <a:spcPts val="225"/>
              </a:spcAft>
              <a:buNone/>
            </a:pPr>
            <a:r>
              <a:rPr lang="en-US" sz="1800" b="1" dirty="0">
                <a:hlinkClick r:id="rId3" tooltip="Guidelines for Environmental Infection Control in Health Care Facilities"/>
              </a:rPr>
              <a:t>Guidelines for Environmental Infection Control in Health Care Facilities</a:t>
            </a:r>
            <a:br>
              <a:rPr lang="en-US" sz="1800" b="1" dirty="0"/>
            </a:br>
            <a:r>
              <a:rPr lang="en-US" sz="1800" b="1" dirty="0"/>
              <a:t>Web link</a:t>
            </a:r>
            <a:r>
              <a:rPr lang="en-US" sz="1800" dirty="0"/>
              <a:t>: cdc.gov/MMWR/preview/MMWRhtml/rr5210a1.htm</a:t>
            </a:r>
            <a:br>
              <a:rPr lang="en-US" sz="1800" dirty="0"/>
            </a:br>
            <a:r>
              <a:rPr lang="en-US" sz="1800" b="1" dirty="0"/>
              <a:t>Source</a:t>
            </a:r>
            <a:r>
              <a:rPr lang="en-US" sz="1800" dirty="0"/>
              <a:t>: Centers for Disease Control and Prevention</a:t>
            </a:r>
          </a:p>
        </p:txBody>
      </p:sp>
      <p:sp>
        <p:nvSpPr>
          <p:cNvPr id="2" name="Title 1">
            <a:extLst>
              <a:ext uri="{FF2B5EF4-FFF2-40B4-BE49-F238E27FC236}">
                <a16:creationId xmlns:a16="http://schemas.microsoft.com/office/drawing/2014/main" id="{CF1880F7-51FD-274D-81EC-C7452399685E}"/>
              </a:ext>
            </a:extLst>
          </p:cNvPr>
          <p:cNvSpPr>
            <a:spLocks noGrp="1"/>
          </p:cNvSpPr>
          <p:nvPr>
            <p:ph type="title"/>
          </p:nvPr>
        </p:nvSpPr>
        <p:spPr/>
        <p:txBody>
          <a:bodyPr>
            <a:normAutofit fontScale="90000"/>
          </a:bodyPr>
          <a:lstStyle/>
          <a:p>
            <a:r>
              <a:rPr lang="en-US" dirty="0"/>
              <a:t>Service Animals in a Health Care Facility – Are They Allowed?</a:t>
            </a:r>
            <a:endParaRPr lang="en-US" sz="975" dirty="0"/>
          </a:p>
        </p:txBody>
      </p:sp>
    </p:spTree>
    <p:extLst>
      <p:ext uri="{BB962C8B-B14F-4D97-AF65-F5344CB8AC3E}">
        <p14:creationId xmlns:p14="http://schemas.microsoft.com/office/powerpoint/2010/main" val="29244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76844-DAE8-BA4F-9E1B-7222AE6A7896}"/>
              </a:ext>
            </a:extLst>
          </p:cNvPr>
          <p:cNvSpPr>
            <a:spLocks noGrp="1"/>
          </p:cNvSpPr>
          <p:nvPr>
            <p:ph idx="1"/>
          </p:nvPr>
        </p:nvSpPr>
        <p:spPr>
          <a:xfrm>
            <a:off x="457200" y="1600200"/>
            <a:ext cx="8229600" cy="4406900"/>
          </a:xfrm>
        </p:spPr>
        <p:txBody>
          <a:bodyPr>
            <a:noAutofit/>
          </a:bodyPr>
          <a:lstStyle/>
          <a:p>
            <a:pPr marL="0" indent="0">
              <a:lnSpc>
                <a:spcPct val="114000"/>
              </a:lnSpc>
              <a:spcBef>
                <a:spcPts val="225"/>
              </a:spcBef>
              <a:spcAft>
                <a:spcPts val="225"/>
              </a:spcAft>
              <a:buNone/>
            </a:pPr>
            <a:r>
              <a:rPr lang="en-US" sz="3200" dirty="0"/>
              <a:t>When a decision must be made regarding a service animal's access to any particular area of the health care facility, there are three things to consider.</a:t>
            </a:r>
          </a:p>
          <a:p>
            <a:pPr marL="0" indent="0">
              <a:lnSpc>
                <a:spcPct val="114000"/>
              </a:lnSpc>
              <a:spcBef>
                <a:spcPts val="225"/>
              </a:spcBef>
              <a:spcAft>
                <a:spcPts val="225"/>
              </a:spcAft>
              <a:buNone/>
            </a:pPr>
            <a:endParaRPr lang="en-US" sz="3200" dirty="0"/>
          </a:p>
          <a:p>
            <a:pPr marL="0" indent="0">
              <a:lnSpc>
                <a:spcPct val="114000"/>
              </a:lnSpc>
              <a:spcBef>
                <a:spcPts val="225"/>
              </a:spcBef>
              <a:spcAft>
                <a:spcPts val="225"/>
              </a:spcAft>
              <a:buNone/>
            </a:pPr>
            <a:r>
              <a:rPr lang="en-US" sz="1400" b="1" dirty="0">
                <a:hlinkClick r:id="rId3" tooltip="Guidelines for Environmental Infection Control in Health Care Facilities"/>
              </a:rPr>
              <a:t>Guidelines for Environmental Infection Control in Health Care Facilities</a:t>
            </a:r>
            <a:br>
              <a:rPr lang="en-US" sz="1400" b="1" dirty="0"/>
            </a:br>
            <a:r>
              <a:rPr lang="en-US" sz="1400" b="1" dirty="0"/>
              <a:t>Web link</a:t>
            </a:r>
            <a:r>
              <a:rPr lang="en-US" sz="1400" dirty="0"/>
              <a:t>: cdc.gov/MMWR/preview/MMWRhtml/rr5210a1.htm</a:t>
            </a:r>
            <a:br>
              <a:rPr lang="en-US" sz="1400" dirty="0"/>
            </a:br>
            <a:r>
              <a:rPr lang="en-US" sz="1400" b="1" dirty="0"/>
              <a:t>Source</a:t>
            </a:r>
            <a:r>
              <a:rPr lang="en-US" sz="1400" dirty="0"/>
              <a:t>: Centers for Disease Control and Prevention</a:t>
            </a:r>
          </a:p>
        </p:txBody>
      </p:sp>
      <p:sp>
        <p:nvSpPr>
          <p:cNvPr id="2" name="Title 1">
            <a:extLst>
              <a:ext uri="{FF2B5EF4-FFF2-40B4-BE49-F238E27FC236}">
                <a16:creationId xmlns:a16="http://schemas.microsoft.com/office/drawing/2014/main" id="{CF1880F7-51FD-274D-81EC-C7452399685E}"/>
              </a:ext>
            </a:extLst>
          </p:cNvPr>
          <p:cNvSpPr>
            <a:spLocks noGrp="1"/>
          </p:cNvSpPr>
          <p:nvPr>
            <p:ph type="title"/>
          </p:nvPr>
        </p:nvSpPr>
        <p:spPr/>
        <p:txBody>
          <a:bodyPr>
            <a:noAutofit/>
          </a:bodyPr>
          <a:lstStyle/>
          <a:p>
            <a:r>
              <a:rPr lang="en-US" sz="3200" dirty="0"/>
              <a:t>Service Animals in a Health Care Facility Making Decisions about Access </a:t>
            </a:r>
            <a:r>
              <a:rPr lang="en-US" sz="1200" i="1" dirty="0"/>
              <a:t>(slide 1 of 2)</a:t>
            </a:r>
          </a:p>
        </p:txBody>
      </p:sp>
    </p:spTree>
    <p:extLst>
      <p:ext uri="{BB962C8B-B14F-4D97-AF65-F5344CB8AC3E}">
        <p14:creationId xmlns:p14="http://schemas.microsoft.com/office/powerpoint/2010/main" val="1465977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8700" y="1885950"/>
            <a:ext cx="7143750" cy="2114550"/>
          </a:xfrm>
        </p:spPr>
        <p:txBody>
          <a:bodyPr anchor="ctr">
            <a:normAutofit/>
          </a:bodyPr>
          <a:lstStyle/>
          <a:p>
            <a:r>
              <a:rPr lang="en-US" dirty="0"/>
              <a:t>An Overview of the </a:t>
            </a:r>
            <a:br>
              <a:rPr lang="en-US" dirty="0"/>
            </a:br>
            <a:r>
              <a:rPr lang="en-US" b="1" dirty="0"/>
              <a:t>ADA National Network</a:t>
            </a:r>
            <a:endParaRPr lang="en-US" sz="3000" i="1" dirty="0"/>
          </a:p>
        </p:txBody>
      </p:sp>
    </p:spTree>
    <p:extLst>
      <p:ext uri="{BB962C8B-B14F-4D97-AF65-F5344CB8AC3E}">
        <p14:creationId xmlns:p14="http://schemas.microsoft.com/office/powerpoint/2010/main" val="99620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76844-DAE8-BA4F-9E1B-7222AE6A7896}"/>
              </a:ext>
            </a:extLst>
          </p:cNvPr>
          <p:cNvSpPr>
            <a:spLocks noGrp="1"/>
          </p:cNvSpPr>
          <p:nvPr>
            <p:ph idx="1"/>
          </p:nvPr>
        </p:nvSpPr>
        <p:spPr/>
        <p:txBody>
          <a:bodyPr>
            <a:noAutofit/>
          </a:bodyPr>
          <a:lstStyle/>
          <a:p>
            <a:pPr marL="468313" indent="-449263">
              <a:lnSpc>
                <a:spcPct val="114000"/>
              </a:lnSpc>
              <a:spcBef>
                <a:spcPts val="225"/>
              </a:spcBef>
              <a:spcAft>
                <a:spcPts val="225"/>
              </a:spcAft>
              <a:buClr>
                <a:schemeClr val="accent4"/>
              </a:buClr>
              <a:buSzPct val="100000"/>
              <a:buFont typeface="+mj-lt"/>
              <a:buAutoNum type="arabicPeriod"/>
            </a:pPr>
            <a:r>
              <a:rPr lang="en-US" sz="2800" dirty="0"/>
              <a:t>evaluate the service animal, patient, and health care situation on a </a:t>
            </a:r>
            <a:r>
              <a:rPr lang="en-US" sz="2800" b="1" dirty="0"/>
              <a:t>case-by-case basis</a:t>
            </a:r>
            <a:r>
              <a:rPr lang="en-US" sz="2800" dirty="0"/>
              <a:t>;</a:t>
            </a:r>
          </a:p>
          <a:p>
            <a:pPr marL="468313" indent="-449263">
              <a:lnSpc>
                <a:spcPct val="114000"/>
              </a:lnSpc>
              <a:spcBef>
                <a:spcPts val="225"/>
              </a:spcBef>
              <a:spcAft>
                <a:spcPts val="225"/>
              </a:spcAft>
              <a:buClr>
                <a:schemeClr val="accent4"/>
              </a:buClr>
              <a:buSzPct val="100000"/>
              <a:buFont typeface="+mj-lt"/>
              <a:buAutoNum type="arabicPeriod"/>
            </a:pPr>
            <a:r>
              <a:rPr lang="en-US" sz="2800" dirty="0"/>
              <a:t>determine whether </a:t>
            </a:r>
            <a:r>
              <a:rPr lang="en-US" sz="2800" b="1" dirty="0"/>
              <a:t>significant risk of harm exists</a:t>
            </a:r>
            <a:r>
              <a:rPr lang="en-US" sz="2800" dirty="0"/>
              <a:t>; and </a:t>
            </a:r>
          </a:p>
          <a:p>
            <a:pPr marL="468313" indent="-449263">
              <a:lnSpc>
                <a:spcPct val="114000"/>
              </a:lnSpc>
              <a:spcBef>
                <a:spcPts val="225"/>
              </a:spcBef>
              <a:spcAft>
                <a:spcPts val="225"/>
              </a:spcAft>
              <a:buClr>
                <a:schemeClr val="accent4"/>
              </a:buClr>
              <a:buSzPct val="100000"/>
              <a:buFont typeface="+mj-lt"/>
              <a:buAutoNum type="arabicPeriod"/>
            </a:pPr>
            <a:r>
              <a:rPr lang="en-US" sz="2800" dirty="0"/>
              <a:t>determine whether </a:t>
            </a:r>
            <a:r>
              <a:rPr lang="en-US" sz="2800" b="1" dirty="0"/>
              <a:t>reasonable modifications in policies and procedures</a:t>
            </a:r>
            <a:r>
              <a:rPr lang="en-US" sz="2800" dirty="0"/>
              <a:t> will mitigate this risk.</a:t>
            </a:r>
            <a:endParaRPr lang="en-US" sz="2800" b="1" dirty="0">
              <a:hlinkClick r:id="rId3" tooltip="Guidelines for Environmental Infection Control in Health-Care Facilities"/>
            </a:endParaRPr>
          </a:p>
          <a:p>
            <a:pPr marL="0" indent="0" algn="r">
              <a:lnSpc>
                <a:spcPct val="114000"/>
              </a:lnSpc>
              <a:spcBef>
                <a:spcPts val="225"/>
              </a:spcBef>
              <a:spcAft>
                <a:spcPts val="225"/>
              </a:spcAft>
              <a:buNone/>
            </a:pPr>
            <a:r>
              <a:rPr lang="en-US" sz="1400" b="1" dirty="0">
                <a:hlinkClick r:id="rId3" tooltip="Guidelines for Environmental Infection Control in Health Care Facilities"/>
              </a:rPr>
              <a:t>Guidelines for Environmental Infection Control in Health Care Facilities</a:t>
            </a:r>
            <a:br>
              <a:rPr lang="en-US" sz="1400" b="1" dirty="0"/>
            </a:br>
            <a:r>
              <a:rPr lang="en-US" sz="1400" b="1" dirty="0"/>
              <a:t>Web link</a:t>
            </a:r>
            <a:r>
              <a:rPr lang="en-US" sz="1400" dirty="0"/>
              <a:t>: cdc.gov/MMWR/preview/MMWRhtml/rr5210a1.htm</a:t>
            </a:r>
            <a:br>
              <a:rPr lang="en-US" sz="1400" dirty="0"/>
            </a:br>
            <a:r>
              <a:rPr lang="en-US" sz="1400" b="1" dirty="0"/>
              <a:t>Source</a:t>
            </a:r>
            <a:r>
              <a:rPr lang="en-US" sz="1400" dirty="0"/>
              <a:t>: Centers for Disease Control and Prevention</a:t>
            </a:r>
          </a:p>
        </p:txBody>
      </p:sp>
      <p:sp>
        <p:nvSpPr>
          <p:cNvPr id="2" name="Title 1">
            <a:extLst>
              <a:ext uri="{FF2B5EF4-FFF2-40B4-BE49-F238E27FC236}">
                <a16:creationId xmlns:a16="http://schemas.microsoft.com/office/drawing/2014/main" id="{CF1880F7-51FD-274D-81EC-C7452399685E}"/>
              </a:ext>
            </a:extLst>
          </p:cNvPr>
          <p:cNvSpPr>
            <a:spLocks noGrp="1"/>
          </p:cNvSpPr>
          <p:nvPr>
            <p:ph type="title"/>
          </p:nvPr>
        </p:nvSpPr>
        <p:spPr/>
        <p:txBody>
          <a:bodyPr>
            <a:noAutofit/>
          </a:bodyPr>
          <a:lstStyle/>
          <a:p>
            <a:r>
              <a:rPr lang="en-US" sz="3200" dirty="0"/>
              <a:t>Service Animals in a Health Care Facility Making Decisions about Access </a:t>
            </a:r>
            <a:r>
              <a:rPr lang="en-US" sz="1200" i="1" dirty="0"/>
              <a:t>(slide 2 of 2)</a:t>
            </a:r>
          </a:p>
        </p:txBody>
      </p:sp>
    </p:spTree>
    <p:extLst>
      <p:ext uri="{BB962C8B-B14F-4D97-AF65-F5344CB8AC3E}">
        <p14:creationId xmlns:p14="http://schemas.microsoft.com/office/powerpoint/2010/main" val="3447021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76844-DAE8-BA4F-9E1B-7222AE6A7896}"/>
              </a:ext>
            </a:extLst>
          </p:cNvPr>
          <p:cNvSpPr>
            <a:spLocks noGrp="1"/>
          </p:cNvSpPr>
          <p:nvPr>
            <p:ph idx="1"/>
          </p:nvPr>
        </p:nvSpPr>
        <p:spPr/>
        <p:txBody>
          <a:bodyPr>
            <a:noAutofit/>
          </a:bodyPr>
          <a:lstStyle/>
          <a:p>
            <a:pPr marL="0" indent="0">
              <a:lnSpc>
                <a:spcPct val="114000"/>
              </a:lnSpc>
              <a:spcBef>
                <a:spcPts val="225"/>
              </a:spcBef>
              <a:spcAft>
                <a:spcPts val="225"/>
              </a:spcAft>
              <a:buNone/>
            </a:pPr>
            <a:r>
              <a:rPr lang="en-US" sz="3200" dirty="0"/>
              <a:t>If a patient must be separated from his or her service animal while in the health care facility: </a:t>
            </a:r>
          </a:p>
          <a:p>
            <a:pPr marL="694135" lvl="1" indent="-351235">
              <a:lnSpc>
                <a:spcPct val="114000"/>
              </a:lnSpc>
              <a:spcBef>
                <a:spcPts val="225"/>
              </a:spcBef>
              <a:spcAft>
                <a:spcPts val="225"/>
              </a:spcAft>
              <a:buClr>
                <a:schemeClr val="accent4"/>
              </a:buClr>
              <a:buFont typeface="+mj-lt"/>
              <a:buAutoNum type="arabicPeriod"/>
            </a:pPr>
            <a:r>
              <a:rPr lang="en-US" sz="2400" b="1" dirty="0"/>
              <a:t>determine with the person the arrangements </a:t>
            </a:r>
            <a:r>
              <a:rPr lang="en-US" sz="2400" dirty="0"/>
              <a:t>that have been made for supervision or care of the animal during this period of separation; and</a:t>
            </a:r>
          </a:p>
          <a:p>
            <a:pPr marL="694135" lvl="1" indent="-351235">
              <a:lnSpc>
                <a:spcPct val="114000"/>
              </a:lnSpc>
              <a:spcBef>
                <a:spcPts val="225"/>
              </a:spcBef>
              <a:spcAft>
                <a:spcPts val="225"/>
              </a:spcAft>
              <a:buClr>
                <a:schemeClr val="accent4"/>
              </a:buClr>
              <a:buFont typeface="+mj-lt"/>
              <a:buAutoNum type="arabicPeriod"/>
            </a:pPr>
            <a:r>
              <a:rPr lang="en-US" sz="2400" b="1" dirty="0"/>
              <a:t>make</a:t>
            </a:r>
            <a:r>
              <a:rPr lang="en-US" sz="2400" dirty="0"/>
              <a:t> </a:t>
            </a:r>
            <a:r>
              <a:rPr lang="en-US" sz="2400" b="1" dirty="0"/>
              <a:t>appropriate arrangements to address the patient's needs in the absence of the service animal</a:t>
            </a:r>
            <a:r>
              <a:rPr lang="en-US" sz="2400" dirty="0"/>
              <a:t>.</a:t>
            </a:r>
            <a:endParaRPr lang="en-US" sz="1350" b="1" dirty="0">
              <a:hlinkClick r:id="rId3" tooltip="Guidelines for Environmental Infection Control in Health-Care Facilities"/>
            </a:endParaRPr>
          </a:p>
          <a:p>
            <a:pPr marL="0" indent="0" algn="r">
              <a:lnSpc>
                <a:spcPct val="114000"/>
              </a:lnSpc>
              <a:spcBef>
                <a:spcPts val="225"/>
              </a:spcBef>
              <a:spcAft>
                <a:spcPts val="225"/>
              </a:spcAft>
              <a:buNone/>
            </a:pPr>
            <a:r>
              <a:rPr lang="en-US" sz="1200" b="1" dirty="0">
                <a:hlinkClick r:id="rId3" tooltip="Guidelines for Environmental Infection Control in Health Care Facilities"/>
              </a:rPr>
              <a:t>Guidelines for Environmental Infection Control in Health Care Facilities</a:t>
            </a:r>
            <a:br>
              <a:rPr lang="en-US" sz="1200" b="1" dirty="0"/>
            </a:br>
            <a:r>
              <a:rPr lang="en-US" sz="1200" b="1" dirty="0"/>
              <a:t>Web link</a:t>
            </a:r>
            <a:r>
              <a:rPr lang="en-US" sz="1200" dirty="0"/>
              <a:t>: cdc.gov/MMWR/preview/MMWRhtml/rr5210a1.htm</a:t>
            </a:r>
            <a:br>
              <a:rPr lang="en-US" sz="1200" dirty="0"/>
            </a:br>
            <a:r>
              <a:rPr lang="en-US" sz="1200" b="1" dirty="0"/>
              <a:t>Source</a:t>
            </a:r>
            <a:r>
              <a:rPr lang="en-US" sz="1200" dirty="0"/>
              <a:t>: Centers for Disease Control and Prevention</a:t>
            </a:r>
          </a:p>
        </p:txBody>
      </p:sp>
      <p:sp>
        <p:nvSpPr>
          <p:cNvPr id="2" name="Title 1">
            <a:extLst>
              <a:ext uri="{FF2B5EF4-FFF2-40B4-BE49-F238E27FC236}">
                <a16:creationId xmlns:a16="http://schemas.microsoft.com/office/drawing/2014/main" id="{CF1880F7-51FD-274D-81EC-C7452399685E}"/>
              </a:ext>
            </a:extLst>
          </p:cNvPr>
          <p:cNvSpPr>
            <a:spLocks noGrp="1"/>
          </p:cNvSpPr>
          <p:nvPr>
            <p:ph type="title"/>
          </p:nvPr>
        </p:nvSpPr>
        <p:spPr/>
        <p:txBody>
          <a:bodyPr>
            <a:noAutofit/>
          </a:bodyPr>
          <a:lstStyle/>
          <a:p>
            <a:r>
              <a:rPr lang="en-US" sz="3200" dirty="0"/>
              <a:t>Service Animals in a Health Care Facility Separating the Animal from the Handler</a:t>
            </a:r>
          </a:p>
        </p:txBody>
      </p:sp>
    </p:spTree>
    <p:extLst>
      <p:ext uri="{BB962C8B-B14F-4D97-AF65-F5344CB8AC3E}">
        <p14:creationId xmlns:p14="http://schemas.microsoft.com/office/powerpoint/2010/main" val="3744665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86050"/>
            <a:ext cx="7772400" cy="909084"/>
          </a:xfrm>
        </p:spPr>
        <p:txBody>
          <a:bodyPr>
            <a:normAutofit/>
          </a:bodyPr>
          <a:lstStyle/>
          <a:p>
            <a:pPr algn="ctr"/>
            <a:r>
              <a:rPr lang="en-US" dirty="0"/>
              <a:t>Questions, Questions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32</a:t>
            </a:fld>
            <a:endParaRPr lang="en-US" dirty="0"/>
          </a:p>
        </p:txBody>
      </p:sp>
    </p:spTree>
    <p:extLst>
      <p:ext uri="{BB962C8B-B14F-4D97-AF65-F5344CB8AC3E}">
        <p14:creationId xmlns:p14="http://schemas.microsoft.com/office/powerpoint/2010/main" val="699073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2153" indent="0">
              <a:buNone/>
            </a:pPr>
            <a:r>
              <a:rPr lang="en-US" sz="3200" b="1" dirty="0"/>
              <a:t>Two questions</a:t>
            </a:r>
            <a:r>
              <a:rPr lang="en-US" sz="3200" dirty="0"/>
              <a:t> can be asked about dogs or miniature horses when the answers are not obvious:</a:t>
            </a:r>
          </a:p>
          <a:p>
            <a:pPr marL="82153" indent="0">
              <a:buNone/>
            </a:pPr>
            <a:endParaRPr lang="en-US" sz="2700" dirty="0"/>
          </a:p>
          <a:p>
            <a:pPr marL="468313" lvl="1" indent="-411163">
              <a:buClr>
                <a:schemeClr val="accent4"/>
              </a:buClr>
              <a:buFont typeface="+mj-lt"/>
              <a:buAutoNum type="arabicPeriod"/>
            </a:pPr>
            <a:r>
              <a:rPr lang="en-US" sz="2800" dirty="0"/>
              <a:t>Is this animal needed because of a disability?</a:t>
            </a:r>
          </a:p>
          <a:p>
            <a:pPr marL="468313" lvl="1" indent="-411163">
              <a:buClr>
                <a:schemeClr val="accent4"/>
              </a:buClr>
              <a:buFont typeface="+mj-lt"/>
              <a:buAutoNum type="arabicPeriod"/>
            </a:pPr>
            <a:r>
              <a:rPr lang="en-US" sz="2800" dirty="0"/>
              <a:t>What work or tasks has the animal been trained to do?</a:t>
            </a:r>
          </a:p>
        </p:txBody>
      </p:sp>
      <p:sp>
        <p:nvSpPr>
          <p:cNvPr id="3" name="Title 2"/>
          <p:cNvSpPr>
            <a:spLocks noGrp="1"/>
          </p:cNvSpPr>
          <p:nvPr>
            <p:ph type="title"/>
          </p:nvPr>
        </p:nvSpPr>
        <p:spPr/>
        <p:txBody>
          <a:bodyPr>
            <a:normAutofit/>
          </a:bodyPr>
          <a:lstStyle/>
          <a:p>
            <a:r>
              <a:rPr lang="en-US" dirty="0"/>
              <a:t>What Can You Ask?</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33</a:t>
            </a:fld>
            <a:endParaRPr lang="en-US" dirty="0"/>
          </a:p>
        </p:txBody>
      </p:sp>
    </p:spTree>
    <p:extLst>
      <p:ext uri="{BB962C8B-B14F-4D97-AF65-F5344CB8AC3E}">
        <p14:creationId xmlns:p14="http://schemas.microsoft.com/office/powerpoint/2010/main" val="1434859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2153" indent="0">
              <a:buNone/>
            </a:pPr>
            <a:r>
              <a:rPr lang="en-US" sz="3200" dirty="0"/>
              <a:t> </a:t>
            </a:r>
            <a:r>
              <a:rPr lang="en-US" sz="3200" b="1" dirty="0"/>
              <a:t>Remember –</a:t>
            </a:r>
          </a:p>
          <a:p>
            <a:pPr marL="82153" indent="0">
              <a:buNone/>
            </a:pPr>
            <a:endParaRPr lang="en-US" sz="2400" dirty="0"/>
          </a:p>
          <a:p>
            <a:pPr>
              <a:spcBef>
                <a:spcPts val="750"/>
              </a:spcBef>
              <a:spcAft>
                <a:spcPts val="750"/>
              </a:spcAft>
            </a:pPr>
            <a:r>
              <a:rPr lang="en-US" sz="3200" dirty="0"/>
              <a:t>You should not ask questions if it is apparent that the animal is working for a person with a disability.</a:t>
            </a:r>
          </a:p>
          <a:p>
            <a:pPr lvl="1">
              <a:spcBef>
                <a:spcPts val="750"/>
              </a:spcBef>
              <a:spcAft>
                <a:spcPts val="750"/>
              </a:spcAft>
            </a:pPr>
            <a:r>
              <a:rPr lang="en-US" sz="2800" dirty="0"/>
              <a:t>For example, a dog is pulling a person in a wheelchair.</a:t>
            </a:r>
          </a:p>
        </p:txBody>
      </p:sp>
      <p:sp>
        <p:nvSpPr>
          <p:cNvPr id="3" name="Title 2"/>
          <p:cNvSpPr>
            <a:spLocks noGrp="1"/>
          </p:cNvSpPr>
          <p:nvPr>
            <p:ph type="title"/>
          </p:nvPr>
        </p:nvSpPr>
        <p:spPr/>
        <p:txBody>
          <a:bodyPr>
            <a:normAutofit/>
          </a:bodyPr>
          <a:lstStyle/>
          <a:p>
            <a:r>
              <a:rPr lang="en-US" dirty="0"/>
              <a:t>Should You Ask the Questions?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34</a:t>
            </a:fld>
            <a:endParaRPr lang="en-US" dirty="0"/>
          </a:p>
        </p:txBody>
      </p:sp>
    </p:spTree>
    <p:extLst>
      <p:ext uri="{BB962C8B-B14F-4D97-AF65-F5344CB8AC3E}">
        <p14:creationId xmlns:p14="http://schemas.microsoft.com/office/powerpoint/2010/main" val="1875207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750"/>
              </a:spcBef>
              <a:spcAft>
                <a:spcPts val="750"/>
              </a:spcAft>
            </a:pPr>
            <a:r>
              <a:rPr lang="en-US" sz="3200" dirty="0"/>
              <a:t>You </a:t>
            </a:r>
            <a:r>
              <a:rPr lang="en-US" sz="3200" b="1" dirty="0"/>
              <a:t>can </a:t>
            </a:r>
            <a:r>
              <a:rPr lang="en-US" sz="3200" b="1" i="1" dirty="0"/>
              <a:t>not </a:t>
            </a:r>
            <a:r>
              <a:rPr lang="en-US" sz="3200" b="1" dirty="0"/>
              <a:t>ask </a:t>
            </a:r>
            <a:r>
              <a:rPr lang="en-US" sz="3200" dirty="0"/>
              <a:t>for documents, certificates, proof, or details about …</a:t>
            </a:r>
          </a:p>
          <a:p>
            <a:pPr lvl="1">
              <a:spcBef>
                <a:spcPts val="750"/>
              </a:spcBef>
              <a:spcAft>
                <a:spcPts val="750"/>
              </a:spcAft>
            </a:pPr>
            <a:r>
              <a:rPr lang="en-US" sz="2800" dirty="0"/>
              <a:t>The individual’s disability.</a:t>
            </a:r>
          </a:p>
          <a:p>
            <a:pPr lvl="1">
              <a:spcBef>
                <a:spcPts val="750"/>
              </a:spcBef>
              <a:spcAft>
                <a:spcPts val="750"/>
              </a:spcAft>
            </a:pPr>
            <a:r>
              <a:rPr lang="en-US" sz="2800" dirty="0"/>
              <a:t>The animal’s training.</a:t>
            </a:r>
          </a:p>
          <a:p>
            <a:endParaRPr lang="en-US" dirty="0"/>
          </a:p>
        </p:txBody>
      </p:sp>
      <p:sp>
        <p:nvSpPr>
          <p:cNvPr id="3" name="Title 2"/>
          <p:cNvSpPr>
            <a:spLocks noGrp="1"/>
          </p:cNvSpPr>
          <p:nvPr>
            <p:ph type="title"/>
          </p:nvPr>
        </p:nvSpPr>
        <p:spPr/>
        <p:txBody>
          <a:bodyPr/>
          <a:lstStyle/>
          <a:p>
            <a:r>
              <a:rPr lang="en-US" dirty="0"/>
              <a:t>Things You May Not Ask</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35</a:t>
            </a:fld>
            <a:endParaRPr lang="en-US" dirty="0"/>
          </a:p>
        </p:txBody>
      </p:sp>
    </p:spTree>
    <p:extLst>
      <p:ext uri="{BB962C8B-B14F-4D97-AF65-F5344CB8AC3E}">
        <p14:creationId xmlns:p14="http://schemas.microsoft.com/office/powerpoint/2010/main" val="46227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382000" cy="1828800"/>
          </a:xfrm>
        </p:spPr>
        <p:txBody>
          <a:bodyPr anchor="ctr">
            <a:normAutofit/>
          </a:bodyPr>
          <a:lstStyle/>
          <a:p>
            <a:pPr algn="ctr"/>
            <a:r>
              <a:rPr lang="en-US" dirty="0"/>
              <a:t>What Can I Expect from a Person with a Disability and the </a:t>
            </a:r>
            <a:br>
              <a:rPr lang="en-US" dirty="0"/>
            </a:br>
            <a:r>
              <a:rPr lang="en-US" dirty="0"/>
              <a:t>Service Animal?</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36</a:t>
            </a:fld>
            <a:endParaRPr lang="en-US" dirty="0"/>
          </a:p>
        </p:txBody>
      </p:sp>
    </p:spTree>
    <p:extLst>
      <p:ext uri="{BB962C8B-B14F-4D97-AF65-F5344CB8AC3E}">
        <p14:creationId xmlns:p14="http://schemas.microsoft.com/office/powerpoint/2010/main" val="1441212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eagle with Toilet Sign" descr="Beagle looking at sign with the word toilet and an arrow."/>
          <p:cNvPicPr>
            <a:picLocks noChangeAspect="1"/>
          </p:cNvPicPr>
          <p:nvPr/>
        </p:nvPicPr>
        <p:blipFill>
          <a:blip r:embed="rId2"/>
          <a:stretch>
            <a:fillRect/>
          </a:stretch>
        </p:blipFill>
        <p:spPr>
          <a:xfrm>
            <a:off x="4495800" y="1828800"/>
            <a:ext cx="4048125" cy="2686050"/>
          </a:xfrm>
          <a:prstGeom prst="rect">
            <a:avLst/>
          </a:prstGeom>
        </p:spPr>
      </p:pic>
      <p:sp>
        <p:nvSpPr>
          <p:cNvPr id="2" name="Content Placeholder 1"/>
          <p:cNvSpPr>
            <a:spLocks noGrp="1"/>
          </p:cNvSpPr>
          <p:nvPr>
            <p:ph sz="half" idx="1"/>
          </p:nvPr>
        </p:nvSpPr>
        <p:spPr>
          <a:xfrm>
            <a:off x="304800" y="1981200"/>
            <a:ext cx="4038600" cy="2362200"/>
          </a:xfrm>
        </p:spPr>
        <p:txBody>
          <a:bodyPr/>
          <a:lstStyle/>
          <a:p>
            <a:pPr marL="82153" indent="0">
              <a:buNone/>
            </a:pPr>
            <a:r>
              <a:rPr lang="en-US" sz="3200" dirty="0"/>
              <a:t>A service dog or miniature horse must be </a:t>
            </a:r>
            <a:r>
              <a:rPr lang="en-US" sz="3200" b="1" dirty="0"/>
              <a:t>housebroken</a:t>
            </a:r>
            <a:r>
              <a:rPr lang="en-US" sz="3200" dirty="0"/>
              <a:t>.</a:t>
            </a:r>
          </a:p>
        </p:txBody>
      </p:sp>
      <p:sp>
        <p:nvSpPr>
          <p:cNvPr id="3" name="Title 2"/>
          <p:cNvSpPr>
            <a:spLocks noGrp="1"/>
          </p:cNvSpPr>
          <p:nvPr>
            <p:ph type="title"/>
          </p:nvPr>
        </p:nvSpPr>
        <p:spPr/>
        <p:txBody>
          <a:bodyPr/>
          <a:lstStyle/>
          <a:p>
            <a:r>
              <a:rPr lang="en-US" dirty="0"/>
              <a:t>Housebroken</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37</a:t>
            </a:fld>
            <a:endParaRPr lang="en-US" dirty="0"/>
          </a:p>
        </p:txBody>
      </p:sp>
    </p:spTree>
    <p:extLst>
      <p:ext uri="{BB962C8B-B14F-4D97-AF65-F5344CB8AC3E}">
        <p14:creationId xmlns:p14="http://schemas.microsoft.com/office/powerpoint/2010/main" val="159355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82153" indent="0">
              <a:buNone/>
            </a:pPr>
            <a:r>
              <a:rPr lang="en-US" sz="2100" dirty="0"/>
              <a:t> </a:t>
            </a:r>
            <a:endParaRPr lang="en-US" sz="1350" dirty="0"/>
          </a:p>
          <a:p>
            <a:r>
              <a:rPr lang="en-US" sz="3200" dirty="0"/>
              <a:t>A service animal must have a harness, leash, or tether </a:t>
            </a:r>
            <a:r>
              <a:rPr lang="en-US" sz="3200" i="1" dirty="0"/>
              <a:t>unless …</a:t>
            </a:r>
            <a:endParaRPr lang="en-US" sz="3200" dirty="0"/>
          </a:p>
          <a:p>
            <a:pPr lvl="1"/>
            <a:r>
              <a:rPr lang="en-US" sz="2800" dirty="0"/>
              <a:t>The individual, because of disability, is unable to use a leash; and/or</a:t>
            </a:r>
          </a:p>
          <a:p>
            <a:pPr lvl="1"/>
            <a:r>
              <a:rPr lang="en-US" sz="2800" dirty="0"/>
              <a:t>A leash would interfere with the animal’s work</a:t>
            </a:r>
          </a:p>
          <a:p>
            <a:pPr marL="82153" indent="0">
              <a:buNone/>
            </a:pPr>
            <a:endParaRPr lang="en-US" sz="2100" dirty="0"/>
          </a:p>
          <a:p>
            <a:r>
              <a:rPr lang="en-US" sz="3200" dirty="0"/>
              <a:t>If a service animal is not tethered, it must still be under control by voice commands or hand signals.</a:t>
            </a:r>
          </a:p>
        </p:txBody>
      </p:sp>
      <p:sp>
        <p:nvSpPr>
          <p:cNvPr id="3" name="Title 2"/>
          <p:cNvSpPr>
            <a:spLocks noGrp="1"/>
          </p:cNvSpPr>
          <p:nvPr>
            <p:ph type="title"/>
          </p:nvPr>
        </p:nvSpPr>
        <p:spPr/>
        <p:txBody>
          <a:bodyPr>
            <a:normAutofit fontScale="90000"/>
          </a:bodyPr>
          <a:lstStyle/>
          <a:p>
            <a:r>
              <a:rPr lang="en-US" dirty="0"/>
              <a:t>Tethered and </a:t>
            </a:r>
            <a:br>
              <a:rPr lang="en-US" dirty="0"/>
            </a:br>
            <a:r>
              <a:rPr lang="en-US" dirty="0"/>
              <a:t>Under Handler’s Control</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38</a:t>
            </a:fld>
            <a:endParaRPr lang="en-US" dirty="0"/>
          </a:p>
        </p:txBody>
      </p:sp>
    </p:spTree>
    <p:extLst>
      <p:ext uri="{BB962C8B-B14F-4D97-AF65-F5344CB8AC3E}">
        <p14:creationId xmlns:p14="http://schemas.microsoft.com/office/powerpoint/2010/main" val="204916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ease don't pet me" descr="Words Please don't pet me I'm working are placed in a grey circle outlined in red. Inside inner circle is a black hand with red diagonal line. " title="Don't pet me badge"/>
          <p:cNvPicPr>
            <a:picLocks noChangeAspect="1"/>
          </p:cNvPicPr>
          <p:nvPr/>
        </p:nvPicPr>
        <p:blipFill>
          <a:blip r:embed="rId2"/>
          <a:stretch>
            <a:fillRect/>
          </a:stretch>
        </p:blipFill>
        <p:spPr>
          <a:xfrm>
            <a:off x="7086600" y="5105400"/>
            <a:ext cx="1485900" cy="1485900"/>
          </a:xfrm>
          <a:prstGeom prst="rect">
            <a:avLst/>
          </a:prstGeom>
        </p:spPr>
      </p:pic>
      <p:sp>
        <p:nvSpPr>
          <p:cNvPr id="2" name="Content Placeholder 1"/>
          <p:cNvSpPr>
            <a:spLocks noGrp="1"/>
          </p:cNvSpPr>
          <p:nvPr>
            <p:ph idx="1"/>
          </p:nvPr>
        </p:nvSpPr>
        <p:spPr/>
        <p:txBody>
          <a:bodyPr/>
          <a:lstStyle/>
          <a:p>
            <a:endParaRPr lang="en-US" dirty="0"/>
          </a:p>
          <a:p>
            <a:r>
              <a:rPr lang="en-US" sz="3200" dirty="0"/>
              <a:t>Many service animals wear harnesses, vests, or other items that identify them as working animals, but </a:t>
            </a:r>
            <a:r>
              <a:rPr lang="en-US" sz="3200" b="1" dirty="0"/>
              <a:t>this kind of identification is not required</a:t>
            </a:r>
            <a:r>
              <a:rPr lang="en-US" sz="3200" dirty="0"/>
              <a:t>.</a:t>
            </a:r>
          </a:p>
          <a:p>
            <a:endParaRPr lang="en-US" dirty="0"/>
          </a:p>
          <a:p>
            <a:pPr lvl="1"/>
            <a:r>
              <a:rPr lang="en-US" sz="2800" b="1" i="1" dirty="0"/>
              <a:t>Remember</a:t>
            </a:r>
            <a:r>
              <a:rPr lang="mr-IN" sz="2800" b="1" i="1" dirty="0"/>
              <a:t>…</a:t>
            </a:r>
            <a:r>
              <a:rPr lang="en-US" sz="2800" dirty="0"/>
              <a:t>certificates, documents, or proof of the service animal’s status or training can not be required.</a:t>
            </a:r>
          </a:p>
        </p:txBody>
      </p:sp>
      <p:sp>
        <p:nvSpPr>
          <p:cNvPr id="3" name="Title 2"/>
          <p:cNvSpPr>
            <a:spLocks noGrp="1"/>
          </p:cNvSpPr>
          <p:nvPr>
            <p:ph type="title"/>
          </p:nvPr>
        </p:nvSpPr>
        <p:spPr/>
        <p:txBody>
          <a:bodyPr>
            <a:normAutofit/>
          </a:bodyPr>
          <a:lstStyle/>
          <a:p>
            <a:r>
              <a:rPr lang="en-US" dirty="0"/>
              <a:t>Identification Is Not Required</a:t>
            </a:r>
          </a:p>
        </p:txBody>
      </p:sp>
      <p:sp>
        <p:nvSpPr>
          <p:cNvPr id="4" name="Slide Number Placeholder 3"/>
          <p:cNvSpPr>
            <a:spLocks noGrp="1"/>
          </p:cNvSpPr>
          <p:nvPr>
            <p:ph type="sldNum" sz="quarter" idx="12"/>
          </p:nvPr>
        </p:nvSpPr>
        <p:spPr/>
        <p:txBody>
          <a:bodyPr/>
          <a:lstStyle/>
          <a:p>
            <a:fld id="{5D070C15-CD4F-45AD-A160-F4D49C727C22}" type="slidenum">
              <a:rPr lang="en-US" smtClean="0"/>
              <a:pPr/>
              <a:t>39</a:t>
            </a:fld>
            <a:endParaRPr lang="en-US" dirty="0"/>
          </a:p>
        </p:txBody>
      </p:sp>
    </p:spTree>
    <p:extLst>
      <p:ext uri="{BB962C8B-B14F-4D97-AF65-F5344CB8AC3E}">
        <p14:creationId xmlns:p14="http://schemas.microsoft.com/office/powerpoint/2010/main" val="717463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Regional Map" descr="Map of USA sectioned into the ten Federal regions each with a different color and number. " title="United States map in ten section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7200" y="3200400"/>
            <a:ext cx="3886200" cy="2350820"/>
          </a:xfrm>
          <a:prstGeom prst="rect">
            <a:avLst/>
          </a:prstGeom>
          <a:noFill/>
          <a:extLst>
            <a:ext uri="{909E8E84-426E-40DD-AFC4-6F175D3DCCD1}">
              <a14:hiddenFill xmlns:a14="http://schemas.microsoft.com/office/drawing/2010/main">
                <a:solidFill>
                  <a:srgbClr val="FFFFFF"/>
                </a:solidFill>
              </a14:hiddenFill>
            </a:ext>
          </a:extLst>
        </p:spPr>
      </p:pic>
      <p:pic>
        <p:nvPicPr>
          <p:cNvPr id="2" name="ADANN Logo" descr="The words ADA National Network around a white circle in the middle of blue background. Inside white circle, each letter in ADA is placed within a blue parallelogram which is standing on the short side." title="ADA National Network Logo"/>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9200" y="3429000"/>
            <a:ext cx="1657350" cy="1805310"/>
          </a:xfrm>
          <a:prstGeom prst="rect">
            <a:avLst/>
          </a:prstGeom>
        </p:spPr>
      </p:pic>
      <p:sp>
        <p:nvSpPr>
          <p:cNvPr id="8" name="Title 7">
            <a:extLst>
              <a:ext uri="{FF2B5EF4-FFF2-40B4-BE49-F238E27FC236}">
                <a16:creationId xmlns:a16="http://schemas.microsoft.com/office/drawing/2014/main" id="{BE7F86DD-AE49-CB45-BEAA-519DAD2B9B44}"/>
              </a:ext>
            </a:extLst>
          </p:cNvPr>
          <p:cNvSpPr>
            <a:spLocks noGrp="1"/>
          </p:cNvSpPr>
          <p:nvPr>
            <p:ph type="title"/>
          </p:nvPr>
        </p:nvSpPr>
        <p:spPr>
          <a:xfrm>
            <a:off x="533400" y="381000"/>
            <a:ext cx="8229600" cy="2011362"/>
          </a:xfrm>
        </p:spPr>
        <p:txBody>
          <a:bodyPr>
            <a:normAutofit/>
          </a:bodyPr>
          <a:lstStyle/>
          <a:p>
            <a:r>
              <a:rPr lang="en-US" dirty="0"/>
              <a:t>ADA National Network</a:t>
            </a:r>
            <a:br>
              <a:rPr lang="en-US" dirty="0"/>
            </a:br>
            <a:r>
              <a:rPr lang="en-US" dirty="0">
                <a:solidFill>
                  <a:srgbClr val="0000FF"/>
                </a:solidFill>
              </a:rPr>
              <a:t>1-800-949-4232</a:t>
            </a:r>
            <a:br>
              <a:rPr lang="en-US" dirty="0">
                <a:solidFill>
                  <a:srgbClr val="0000FF"/>
                </a:solidFill>
              </a:rPr>
            </a:br>
            <a:r>
              <a:rPr lang="en-US" dirty="0">
                <a:hlinkClick r:id="rId5"/>
              </a:rPr>
              <a:t>www.adata.org</a:t>
            </a:r>
            <a:endParaRPr lang="en-US" dirty="0"/>
          </a:p>
        </p:txBody>
      </p:sp>
      <p:sp>
        <p:nvSpPr>
          <p:cNvPr id="3" name="Slide Number Placeholder 2"/>
          <p:cNvSpPr>
            <a:spLocks noGrp="1"/>
          </p:cNvSpPr>
          <p:nvPr>
            <p:ph type="sldNum" sz="quarter" idx="12"/>
          </p:nvPr>
        </p:nvSpPr>
        <p:spPr/>
        <p:txBody>
          <a:bodyPr/>
          <a:lstStyle/>
          <a:p>
            <a:fld id="{5D070C15-CD4F-45AD-A160-F4D49C727C22}" type="slidenum">
              <a:rPr lang="en-US" smtClean="0"/>
              <a:pPr/>
              <a:t>4</a:t>
            </a:fld>
            <a:endParaRPr lang="en-US" dirty="0"/>
          </a:p>
        </p:txBody>
      </p:sp>
    </p:spTree>
    <p:extLst>
      <p:ext uri="{BB962C8B-B14F-4D97-AF65-F5344CB8AC3E}">
        <p14:creationId xmlns:p14="http://schemas.microsoft.com/office/powerpoint/2010/main" val="50999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og baring teeth" descr="small dog with bared teeth" title="Small dog with bared teeth"/>
          <p:cNvPicPr/>
          <p:nvPr/>
        </p:nvPicPr>
        <p:blipFill>
          <a:blip r:embed="rId2" cstate="print"/>
          <a:stretch>
            <a:fillRect/>
          </a:stretch>
        </p:blipFill>
        <p:spPr>
          <a:xfrm>
            <a:off x="7543800" y="2590800"/>
            <a:ext cx="1257300" cy="1257300"/>
          </a:xfrm>
          <a:prstGeom prst="rect">
            <a:avLst/>
          </a:prstGeom>
        </p:spPr>
      </p:pic>
      <p:sp>
        <p:nvSpPr>
          <p:cNvPr id="2" name="Content Placeholder 1"/>
          <p:cNvSpPr>
            <a:spLocks noGrp="1"/>
          </p:cNvSpPr>
          <p:nvPr>
            <p:ph idx="1"/>
          </p:nvPr>
        </p:nvSpPr>
        <p:spPr/>
        <p:txBody>
          <a:bodyPr>
            <a:normAutofit lnSpcReduction="10000"/>
          </a:bodyPr>
          <a:lstStyle/>
          <a:p>
            <a:pPr lvl="0"/>
            <a:r>
              <a:rPr lang="en-US" sz="3200" dirty="0"/>
              <a:t>You can ask an individual to remove a service dog or miniature horse if:</a:t>
            </a:r>
          </a:p>
          <a:p>
            <a:pPr lvl="1"/>
            <a:r>
              <a:rPr lang="en-US" sz="2800" dirty="0"/>
              <a:t>The animal is not housebroken</a:t>
            </a:r>
          </a:p>
          <a:p>
            <a:pPr lvl="1"/>
            <a:r>
              <a:rPr lang="en-US" sz="2800" dirty="0"/>
              <a:t>The animal is not under control of the handler</a:t>
            </a:r>
            <a:endParaRPr lang="en-US" sz="2100" dirty="0"/>
          </a:p>
          <a:p>
            <a:endParaRPr lang="en-US" sz="2100" dirty="0"/>
          </a:p>
          <a:p>
            <a:r>
              <a:rPr lang="en-US" sz="3200" dirty="0"/>
              <a:t>For </a:t>
            </a:r>
            <a:r>
              <a:rPr lang="en-US" sz="3200" i="1" dirty="0"/>
              <a:t>example</a:t>
            </a:r>
            <a:r>
              <a:rPr lang="en-US" sz="3200" dirty="0"/>
              <a:t>: the animal is running around, jumping on people, growling, or snapping, and the individual cannot or will not control the animal. </a:t>
            </a:r>
          </a:p>
        </p:txBody>
      </p:sp>
      <p:sp>
        <p:nvSpPr>
          <p:cNvPr id="3" name="Title 2"/>
          <p:cNvSpPr>
            <a:spLocks noGrp="1"/>
          </p:cNvSpPr>
          <p:nvPr>
            <p:ph type="title"/>
          </p:nvPr>
        </p:nvSpPr>
        <p:spPr/>
        <p:txBody>
          <a:bodyPr/>
          <a:lstStyle/>
          <a:p>
            <a:r>
              <a:rPr lang="en-US" dirty="0"/>
              <a:t>Excluding a Service Animal</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40</a:t>
            </a:fld>
            <a:endParaRPr lang="en-US" dirty="0"/>
          </a:p>
        </p:txBody>
      </p:sp>
    </p:spTree>
    <p:extLst>
      <p:ext uri="{BB962C8B-B14F-4D97-AF65-F5344CB8AC3E}">
        <p14:creationId xmlns:p14="http://schemas.microsoft.com/office/powerpoint/2010/main" val="752427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3200" dirty="0"/>
              <a:t>Employees’ or other people’s </a:t>
            </a:r>
            <a:r>
              <a:rPr lang="en-US" sz="3200" b="1" dirty="0"/>
              <a:t>fear of animals or allergies are </a:t>
            </a:r>
            <a:r>
              <a:rPr lang="en-US" sz="3200" b="1" i="1" dirty="0"/>
              <a:t>not </a:t>
            </a:r>
            <a:r>
              <a:rPr lang="en-US" sz="3200" b="1" dirty="0"/>
              <a:t>valid reasons</a:t>
            </a:r>
            <a:r>
              <a:rPr lang="en-US" sz="3200" dirty="0"/>
              <a:t> to exclude service animals.</a:t>
            </a:r>
          </a:p>
        </p:txBody>
      </p:sp>
      <p:sp>
        <p:nvSpPr>
          <p:cNvPr id="3" name="Title 2"/>
          <p:cNvSpPr>
            <a:spLocks noGrp="1"/>
          </p:cNvSpPr>
          <p:nvPr>
            <p:ph type="title"/>
          </p:nvPr>
        </p:nvSpPr>
        <p:spPr/>
        <p:txBody>
          <a:bodyPr/>
          <a:lstStyle/>
          <a:p>
            <a:r>
              <a:rPr lang="en-US" dirty="0"/>
              <a:t>Allergies and Fear of Dogs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41</a:t>
            </a:fld>
            <a:endParaRPr lang="en-US" dirty="0"/>
          </a:p>
        </p:txBody>
      </p:sp>
    </p:spTree>
    <p:extLst>
      <p:ext uri="{BB962C8B-B14F-4D97-AF65-F5344CB8AC3E}">
        <p14:creationId xmlns:p14="http://schemas.microsoft.com/office/powerpoint/2010/main" val="254888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450"/>
              </a:spcBef>
              <a:spcAft>
                <a:spcPts val="450"/>
              </a:spcAft>
            </a:pPr>
            <a:r>
              <a:rPr lang="en-US" sz="3200" dirty="0"/>
              <a:t>When an animal is excluded (for example, when it acts aggressively)</a:t>
            </a:r>
            <a:r>
              <a:rPr lang="mr-IN" sz="3200" dirty="0"/>
              <a:t>…</a:t>
            </a:r>
            <a:endParaRPr lang="en-US" sz="3200" dirty="0"/>
          </a:p>
          <a:p>
            <a:pPr lvl="1">
              <a:spcBef>
                <a:spcPts val="450"/>
              </a:spcBef>
              <a:spcAft>
                <a:spcPts val="450"/>
              </a:spcAft>
            </a:pPr>
            <a:r>
              <a:rPr lang="en-US" sz="2800" dirty="0"/>
              <a:t>the individual with a disability must still have the opportunity to access goods and services and participate in activities without the animal.</a:t>
            </a:r>
          </a:p>
          <a:p>
            <a:endParaRPr lang="en-US" dirty="0"/>
          </a:p>
        </p:txBody>
      </p:sp>
      <p:sp>
        <p:nvSpPr>
          <p:cNvPr id="3" name="Title 2"/>
          <p:cNvSpPr>
            <a:spLocks noGrp="1"/>
          </p:cNvSpPr>
          <p:nvPr>
            <p:ph type="title"/>
          </p:nvPr>
        </p:nvSpPr>
        <p:spPr/>
        <p:txBody>
          <a:bodyPr/>
          <a:lstStyle/>
          <a:p>
            <a:r>
              <a:rPr lang="en-US" dirty="0"/>
              <a:t>Exclude Animals, Not People</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42</a:t>
            </a:fld>
            <a:endParaRPr lang="en-US" dirty="0"/>
          </a:p>
        </p:txBody>
      </p:sp>
    </p:spTree>
    <p:extLst>
      <p:ext uri="{BB962C8B-B14F-4D97-AF65-F5344CB8AC3E}">
        <p14:creationId xmlns:p14="http://schemas.microsoft.com/office/powerpoint/2010/main" val="1090608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og at table" descr="spaniel dog sitting in chair at red and white checkered table. Dog has white napkin tied around his neck and there is a place setting with bone on plate. " title="Dog sitting at table"/>
          <p:cNvPicPr/>
          <p:nvPr/>
        </p:nvPicPr>
        <p:blipFill>
          <a:blip r:embed="rId2" cstate="print"/>
          <a:stretch>
            <a:fillRect/>
          </a:stretch>
        </p:blipFill>
        <p:spPr>
          <a:xfrm>
            <a:off x="6400800" y="5181600"/>
            <a:ext cx="1314450" cy="1314450"/>
          </a:xfrm>
          <a:prstGeom prst="rect">
            <a:avLst/>
          </a:prstGeom>
        </p:spPr>
      </p:pic>
      <p:sp>
        <p:nvSpPr>
          <p:cNvPr id="2" name="Content Placeholder 1"/>
          <p:cNvSpPr>
            <a:spLocks noGrp="1"/>
          </p:cNvSpPr>
          <p:nvPr>
            <p:ph idx="1"/>
          </p:nvPr>
        </p:nvSpPr>
        <p:spPr/>
        <p:txBody>
          <a:bodyPr/>
          <a:lstStyle/>
          <a:p>
            <a:pPr>
              <a:spcAft>
                <a:spcPts val="300"/>
              </a:spcAft>
            </a:pPr>
            <a:r>
              <a:rPr lang="en-US" sz="3200" dirty="0"/>
              <a:t>Individuals with disabilities are </a:t>
            </a:r>
            <a:r>
              <a:rPr lang="en-US" sz="3200" b="1" dirty="0"/>
              <a:t>responsible for the care and supervision</a:t>
            </a:r>
            <a:r>
              <a:rPr lang="en-US" sz="3200" dirty="0"/>
              <a:t> of their service animals.</a:t>
            </a:r>
          </a:p>
          <a:p>
            <a:pPr>
              <a:spcAft>
                <a:spcPts val="300"/>
              </a:spcAft>
            </a:pPr>
            <a:r>
              <a:rPr lang="en-US" sz="3200" b="1" dirty="0"/>
              <a:t>Staff at the health care facility do not have to feed, water, or walk </a:t>
            </a:r>
            <a:r>
              <a:rPr lang="en-US" sz="3200" dirty="0"/>
              <a:t>service animals. (unless, of course, your facility accepts pets and you normally provide such services)</a:t>
            </a:r>
          </a:p>
        </p:txBody>
      </p:sp>
      <p:sp>
        <p:nvSpPr>
          <p:cNvPr id="3" name="Title 2"/>
          <p:cNvSpPr>
            <a:spLocks noGrp="1"/>
          </p:cNvSpPr>
          <p:nvPr>
            <p:ph type="title"/>
          </p:nvPr>
        </p:nvSpPr>
        <p:spPr/>
        <p:txBody>
          <a:bodyPr/>
          <a:lstStyle/>
          <a:p>
            <a:r>
              <a:rPr lang="en-US" dirty="0"/>
              <a:t>Care and Supervision</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43</a:t>
            </a:fld>
            <a:endParaRPr lang="en-US" dirty="0"/>
          </a:p>
        </p:txBody>
      </p:sp>
    </p:spTree>
    <p:extLst>
      <p:ext uri="{BB962C8B-B14F-4D97-AF65-F5344CB8AC3E}">
        <p14:creationId xmlns:p14="http://schemas.microsoft.com/office/powerpoint/2010/main" val="865911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rvice Animal Relief Area" descr="grey sign with paw print and words: Service Animal Relief Area" title="Service Animal Relief Area"/>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200" y="2133600"/>
            <a:ext cx="3974583" cy="3067050"/>
          </a:xfrm>
          <a:prstGeom prst="rect">
            <a:avLst/>
          </a:prstGeom>
        </p:spPr>
      </p:pic>
      <p:sp>
        <p:nvSpPr>
          <p:cNvPr id="2" name="Content Placeholder 1"/>
          <p:cNvSpPr>
            <a:spLocks noGrp="1"/>
          </p:cNvSpPr>
          <p:nvPr>
            <p:ph idx="1"/>
          </p:nvPr>
        </p:nvSpPr>
        <p:spPr>
          <a:xfrm>
            <a:off x="4724400" y="1828800"/>
            <a:ext cx="4038600" cy="4114800"/>
          </a:xfrm>
        </p:spPr>
        <p:txBody>
          <a:bodyPr anchor="ctr"/>
          <a:lstStyle/>
          <a:p>
            <a:pPr marL="82153" indent="0">
              <a:buNone/>
            </a:pPr>
            <a:r>
              <a:rPr lang="en-US" sz="3200" dirty="0"/>
              <a:t>Although it is not required, you may wish to provide a “relief” area where individuals can take their service animals.</a:t>
            </a:r>
          </a:p>
        </p:txBody>
      </p:sp>
      <p:sp>
        <p:nvSpPr>
          <p:cNvPr id="3" name="Title 2"/>
          <p:cNvSpPr>
            <a:spLocks noGrp="1"/>
          </p:cNvSpPr>
          <p:nvPr>
            <p:ph type="title"/>
          </p:nvPr>
        </p:nvSpPr>
        <p:spPr/>
        <p:txBody>
          <a:bodyPr/>
          <a:lstStyle/>
          <a:p>
            <a:r>
              <a:rPr lang="en-US" dirty="0"/>
              <a:t>Relief Areas for Service Animals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44</a:t>
            </a:fld>
            <a:endParaRPr lang="en-US" dirty="0"/>
          </a:p>
        </p:txBody>
      </p:sp>
    </p:spTree>
    <p:extLst>
      <p:ext uri="{BB962C8B-B14F-4D97-AF65-F5344CB8AC3E}">
        <p14:creationId xmlns:p14="http://schemas.microsoft.com/office/powerpoint/2010/main" val="985543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968102"/>
            <a:ext cx="8401050" cy="4280297"/>
          </a:xfrm>
        </p:spPr>
        <p:txBody>
          <a:bodyPr/>
          <a:lstStyle/>
          <a:p>
            <a:pPr lvl="0"/>
            <a:r>
              <a:rPr lang="en-US" sz="3200" dirty="0"/>
              <a:t>Health care facilities must comply with all applicable laws.</a:t>
            </a:r>
          </a:p>
          <a:p>
            <a:pPr lvl="1"/>
            <a:endParaRPr lang="en-US" sz="2400" dirty="0"/>
          </a:p>
          <a:p>
            <a:pPr lvl="1">
              <a:spcBef>
                <a:spcPts val="300"/>
              </a:spcBef>
              <a:spcAft>
                <a:spcPts val="300"/>
              </a:spcAft>
            </a:pPr>
            <a:r>
              <a:rPr lang="en-US" sz="2800" dirty="0"/>
              <a:t>If a state or local law (or part of one) is better for people with disabilities, it will override the ADA (or that part of it).</a:t>
            </a:r>
          </a:p>
          <a:p>
            <a:pPr lvl="1">
              <a:spcBef>
                <a:spcPts val="300"/>
              </a:spcBef>
              <a:spcAft>
                <a:spcPts val="300"/>
              </a:spcAft>
            </a:pPr>
            <a:r>
              <a:rPr lang="en-US" sz="2800" dirty="0"/>
              <a:t>If the ADA (or part of it) is better for people with disabilities, it will override a state or local law (or that part of it).</a:t>
            </a:r>
          </a:p>
          <a:p>
            <a:endParaRPr lang="en-US" dirty="0"/>
          </a:p>
        </p:txBody>
      </p:sp>
      <p:sp>
        <p:nvSpPr>
          <p:cNvPr id="3" name="Title 2"/>
          <p:cNvSpPr>
            <a:spLocks noGrp="1"/>
          </p:cNvSpPr>
          <p:nvPr>
            <p:ph type="title"/>
          </p:nvPr>
        </p:nvSpPr>
        <p:spPr/>
        <p:txBody>
          <a:bodyPr/>
          <a:lstStyle/>
          <a:p>
            <a:r>
              <a:rPr lang="en-US" dirty="0"/>
              <a:t>What About State or Local Laws?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45</a:t>
            </a:fld>
            <a:endParaRPr lang="en-US" dirty="0"/>
          </a:p>
        </p:txBody>
      </p:sp>
    </p:spTree>
    <p:extLst>
      <p:ext uri="{BB962C8B-B14F-4D97-AF65-F5344CB8AC3E}">
        <p14:creationId xmlns:p14="http://schemas.microsoft.com/office/powerpoint/2010/main" val="678830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Extra fees </a:t>
            </a:r>
            <a:r>
              <a:rPr lang="en-US" sz="3200" b="1" i="1" dirty="0"/>
              <a:t>may not </a:t>
            </a:r>
            <a:r>
              <a:rPr lang="en-US" sz="3200" b="1" dirty="0"/>
              <a:t>be imposed on individuals with service animals</a:t>
            </a:r>
            <a:r>
              <a:rPr lang="en-US" sz="3200" dirty="0"/>
              <a:t>, even if your facility accepts pets and charges extra fees for them </a:t>
            </a:r>
            <a:r>
              <a:rPr lang="en-US" sz="3200" b="1" dirty="0">
                <a:solidFill>
                  <a:schemeClr val="accent4"/>
                </a:solidFill>
              </a:rPr>
              <a:t>(Remember! Service animals are not pets!)</a:t>
            </a:r>
          </a:p>
          <a:p>
            <a:pPr marL="82153" indent="0">
              <a:buNone/>
            </a:pPr>
            <a:endParaRPr lang="en-US" sz="2700" dirty="0"/>
          </a:p>
          <a:p>
            <a:pPr lvl="2">
              <a:buClr>
                <a:schemeClr val="accent3"/>
              </a:buClr>
            </a:pPr>
            <a:r>
              <a:rPr lang="en-US" sz="2800" dirty="0"/>
              <a:t>You </a:t>
            </a:r>
            <a:r>
              <a:rPr lang="en-US" sz="2800" i="1" dirty="0"/>
              <a:t>may </a:t>
            </a:r>
            <a:r>
              <a:rPr lang="en-US" sz="2800" dirty="0"/>
              <a:t>charge individuals with service animals if the animals actually cause any damages, if you normally charge guests for damages they (or their pets) cause.</a:t>
            </a:r>
          </a:p>
          <a:p>
            <a:endParaRPr lang="en-US" dirty="0"/>
          </a:p>
        </p:txBody>
      </p:sp>
      <p:sp>
        <p:nvSpPr>
          <p:cNvPr id="3" name="Title 2"/>
          <p:cNvSpPr>
            <a:spLocks noGrp="1"/>
          </p:cNvSpPr>
          <p:nvPr>
            <p:ph type="title"/>
          </p:nvPr>
        </p:nvSpPr>
        <p:spPr/>
        <p:txBody>
          <a:bodyPr>
            <a:normAutofit/>
          </a:bodyPr>
          <a:lstStyle/>
          <a:p>
            <a:r>
              <a:rPr lang="en-US" dirty="0"/>
              <a:t>Surcharges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46</a:t>
            </a:fld>
            <a:endParaRPr lang="en-US" dirty="0"/>
          </a:p>
        </p:txBody>
      </p:sp>
    </p:spTree>
    <p:extLst>
      <p:ext uri="{BB962C8B-B14F-4D97-AF65-F5344CB8AC3E}">
        <p14:creationId xmlns:p14="http://schemas.microsoft.com/office/powerpoint/2010/main" val="318739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F83F-0BF4-9040-89C1-ECF634DC8021}"/>
              </a:ext>
            </a:extLst>
          </p:cNvPr>
          <p:cNvSpPr>
            <a:spLocks noGrp="1"/>
          </p:cNvSpPr>
          <p:nvPr>
            <p:ph type="title"/>
          </p:nvPr>
        </p:nvSpPr>
        <p:spPr>
          <a:xfrm>
            <a:off x="685800" y="2286000"/>
            <a:ext cx="7772400" cy="1828800"/>
          </a:xfrm>
        </p:spPr>
        <p:txBody>
          <a:bodyPr anchor="ctr"/>
          <a:lstStyle/>
          <a:p>
            <a:pPr algn="ctr"/>
            <a:r>
              <a:rPr lang="en-US" dirty="0"/>
              <a:t>Service Animal </a:t>
            </a:r>
            <a:br>
              <a:rPr lang="en-US" dirty="0"/>
            </a:br>
            <a:r>
              <a:rPr lang="en-US" dirty="0"/>
              <a:t>Sample Policies and Procedures</a:t>
            </a:r>
          </a:p>
        </p:txBody>
      </p:sp>
      <p:sp>
        <p:nvSpPr>
          <p:cNvPr id="4" name="Slide Number Placeholder 3">
            <a:extLst>
              <a:ext uri="{FF2B5EF4-FFF2-40B4-BE49-F238E27FC236}">
                <a16:creationId xmlns:a16="http://schemas.microsoft.com/office/drawing/2014/main" id="{B8754920-4C58-B242-87C6-F0A557D1B911}"/>
              </a:ext>
            </a:extLst>
          </p:cNvPr>
          <p:cNvSpPr>
            <a:spLocks noGrp="1"/>
          </p:cNvSpPr>
          <p:nvPr>
            <p:ph type="sldNum" sz="quarter" idx="12"/>
          </p:nvPr>
        </p:nvSpPr>
        <p:spPr/>
        <p:txBody>
          <a:bodyPr/>
          <a:lstStyle/>
          <a:p>
            <a:fld id="{5D070C15-CD4F-45AD-A160-F4D49C727C22}" type="slidenum">
              <a:rPr lang="en-US" smtClean="0"/>
              <a:pPr/>
              <a:t>47</a:t>
            </a:fld>
            <a:endParaRPr lang="en-US" dirty="0"/>
          </a:p>
        </p:txBody>
      </p:sp>
    </p:spTree>
    <p:extLst>
      <p:ext uri="{BB962C8B-B14F-4D97-AF65-F5344CB8AC3E}">
        <p14:creationId xmlns:p14="http://schemas.microsoft.com/office/powerpoint/2010/main" val="3233115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olicy" descr="A three ring notebook with a page with the word &quot;policy&quot; and a green check mark on the page." title="Policy">
            <a:extLst>
              <a:ext uri="{FF2B5EF4-FFF2-40B4-BE49-F238E27FC236}">
                <a16:creationId xmlns:a16="http://schemas.microsoft.com/office/drawing/2014/main" id="{1A4CFCED-C691-CA49-86F1-075EB6EC2A06}"/>
              </a:ext>
            </a:extLst>
          </p:cNvPr>
          <p:cNvPicPr>
            <a:picLocks noChangeAspect="1"/>
          </p:cNvPicPr>
          <p:nvPr/>
        </p:nvPicPr>
        <p:blipFill>
          <a:blip r:embed="rId2"/>
          <a:stretch>
            <a:fillRect/>
          </a:stretch>
        </p:blipFill>
        <p:spPr>
          <a:xfrm rot="21216658">
            <a:off x="5957606" y="4402169"/>
            <a:ext cx="2524125" cy="1762125"/>
          </a:xfrm>
          <a:prstGeom prst="rect">
            <a:avLst/>
          </a:prstGeom>
        </p:spPr>
      </p:pic>
      <p:sp>
        <p:nvSpPr>
          <p:cNvPr id="2" name="Content Placeholder 1">
            <a:extLst>
              <a:ext uri="{FF2B5EF4-FFF2-40B4-BE49-F238E27FC236}">
                <a16:creationId xmlns:a16="http://schemas.microsoft.com/office/drawing/2014/main" id="{AFE811E0-40AD-D24B-BDD5-FB00457D1B51}"/>
              </a:ext>
            </a:extLst>
          </p:cNvPr>
          <p:cNvSpPr>
            <a:spLocks noGrp="1"/>
          </p:cNvSpPr>
          <p:nvPr>
            <p:ph idx="1"/>
          </p:nvPr>
        </p:nvSpPr>
        <p:spPr>
          <a:xfrm>
            <a:off x="381000" y="1828800"/>
            <a:ext cx="8458200" cy="4525962"/>
          </a:xfrm>
        </p:spPr>
        <p:txBody>
          <a:bodyPr>
            <a:normAutofit/>
          </a:bodyPr>
          <a:lstStyle/>
          <a:p>
            <a:r>
              <a:rPr lang="en-US" sz="3200" dirty="0"/>
              <a:t>Service animal policies are </a:t>
            </a:r>
            <a:r>
              <a:rPr lang="en-US" sz="3200" b="1" i="1" dirty="0"/>
              <a:t>not</a:t>
            </a:r>
            <a:r>
              <a:rPr lang="en-US" sz="3200" dirty="0"/>
              <a:t> required.</a:t>
            </a:r>
          </a:p>
          <a:p>
            <a:endParaRPr lang="en-US" sz="3200" dirty="0"/>
          </a:p>
          <a:p>
            <a:r>
              <a:rPr lang="en-US" sz="3200" dirty="0"/>
              <a:t>However, </a:t>
            </a:r>
            <a:r>
              <a:rPr lang="en-US" sz="3200" b="1" dirty="0"/>
              <a:t>service animal polices</a:t>
            </a:r>
            <a:br>
              <a:rPr lang="en-US" sz="3200" b="1" dirty="0"/>
            </a:br>
            <a:r>
              <a:rPr lang="en-US" sz="3200" b="1" i="1" u="sng" dirty="0"/>
              <a:t>are best practice and highly recommended</a:t>
            </a:r>
            <a:r>
              <a:rPr lang="en-US" sz="3200" dirty="0"/>
              <a:t>! </a:t>
            </a:r>
          </a:p>
        </p:txBody>
      </p:sp>
      <p:sp>
        <p:nvSpPr>
          <p:cNvPr id="3" name="Title 2">
            <a:extLst>
              <a:ext uri="{FF2B5EF4-FFF2-40B4-BE49-F238E27FC236}">
                <a16:creationId xmlns:a16="http://schemas.microsoft.com/office/drawing/2014/main" id="{64302560-C4F0-F949-8B43-4165178DFE86}"/>
              </a:ext>
            </a:extLst>
          </p:cNvPr>
          <p:cNvSpPr>
            <a:spLocks noGrp="1"/>
          </p:cNvSpPr>
          <p:nvPr>
            <p:ph type="title"/>
          </p:nvPr>
        </p:nvSpPr>
        <p:spPr>
          <a:xfrm>
            <a:off x="457200" y="304800"/>
            <a:ext cx="8458200" cy="1143000"/>
          </a:xfrm>
        </p:spPr>
        <p:txBody>
          <a:bodyPr>
            <a:noAutofit/>
          </a:bodyPr>
          <a:lstStyle/>
          <a:p>
            <a:r>
              <a:rPr lang="en-US" sz="3600" dirty="0"/>
              <a:t>Are service animal policies required?</a:t>
            </a:r>
          </a:p>
        </p:txBody>
      </p:sp>
      <p:sp>
        <p:nvSpPr>
          <p:cNvPr id="4" name="Slide Number Placeholder 3">
            <a:extLst>
              <a:ext uri="{FF2B5EF4-FFF2-40B4-BE49-F238E27FC236}">
                <a16:creationId xmlns:a16="http://schemas.microsoft.com/office/drawing/2014/main" id="{659CF853-E400-B640-945D-6D8B026570D0}"/>
              </a:ext>
            </a:extLst>
          </p:cNvPr>
          <p:cNvSpPr>
            <a:spLocks noGrp="1"/>
          </p:cNvSpPr>
          <p:nvPr>
            <p:ph type="sldNum" sz="quarter" idx="12"/>
          </p:nvPr>
        </p:nvSpPr>
        <p:spPr/>
        <p:txBody>
          <a:bodyPr/>
          <a:lstStyle/>
          <a:p>
            <a:fld id="{5D070C15-CD4F-45AD-A160-F4D49C727C22}" type="slidenum">
              <a:rPr lang="en-US" smtClean="0"/>
              <a:pPr/>
              <a:t>48</a:t>
            </a:fld>
            <a:endParaRPr lang="en-US" dirty="0"/>
          </a:p>
        </p:txBody>
      </p:sp>
    </p:spTree>
    <p:extLst>
      <p:ext uri="{BB962C8B-B14F-4D97-AF65-F5344CB8AC3E}">
        <p14:creationId xmlns:p14="http://schemas.microsoft.com/office/powerpoint/2010/main" val="959056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811E0-40AD-D24B-BDD5-FB00457D1B51}"/>
              </a:ext>
            </a:extLst>
          </p:cNvPr>
          <p:cNvSpPr>
            <a:spLocks noGrp="1"/>
          </p:cNvSpPr>
          <p:nvPr>
            <p:ph idx="1"/>
          </p:nvPr>
        </p:nvSpPr>
        <p:spPr>
          <a:xfrm>
            <a:off x="228600" y="1481138"/>
            <a:ext cx="8686800" cy="4525962"/>
          </a:xfrm>
        </p:spPr>
        <p:txBody>
          <a:bodyPr>
            <a:noAutofit/>
          </a:bodyPr>
          <a:lstStyle/>
          <a:p>
            <a:r>
              <a:rPr lang="en-US" sz="2400" b="1" dirty="0">
                <a:hlinkClick r:id="rId2" tooltip="Service Animal Policy for Hospitals and Facilities"/>
              </a:rPr>
              <a:t>Service Animal Policy for Hospitals and Facilities</a:t>
            </a:r>
            <a:br>
              <a:rPr lang="en-US" sz="2400" dirty="0"/>
            </a:br>
            <a:r>
              <a:rPr lang="en-US" sz="2400" b="1" dirty="0"/>
              <a:t>Link</a:t>
            </a:r>
            <a:r>
              <a:rPr lang="en-US" sz="2400" dirty="0"/>
              <a:t>: </a:t>
            </a:r>
            <a:r>
              <a:rPr lang="en-US" sz="2200" dirty="0"/>
              <a:t>dhhs.michigan.gov/OLMWEB/EXF/AP/Public/APF/166.pdf</a:t>
            </a:r>
          </a:p>
          <a:p>
            <a:endParaRPr lang="en-US" sz="2400" dirty="0"/>
          </a:p>
          <a:p>
            <a:r>
              <a:rPr lang="en-US" sz="2400" b="1" dirty="0">
                <a:hlinkClick r:id="rId3" tooltip="Service Animal Arrival Checklist - Form MDHHS-5755"/>
              </a:rPr>
              <a:t>Service Animal Arrival Checklist - Form MDHHS-5755</a:t>
            </a:r>
            <a:br>
              <a:rPr lang="en-US" sz="2400" dirty="0"/>
            </a:br>
            <a:r>
              <a:rPr lang="en-US" sz="2400" b="1" dirty="0"/>
              <a:t>Link</a:t>
            </a:r>
            <a:r>
              <a:rPr lang="en-US" sz="2400" dirty="0"/>
              <a:t>: michigan.gov/documents/mdhhs/MDHHS-5755_640087_7.dotx</a:t>
            </a:r>
          </a:p>
          <a:p>
            <a:endParaRPr lang="en-US" sz="2400" dirty="0"/>
          </a:p>
          <a:p>
            <a:r>
              <a:rPr lang="en-US" sz="2400" b="1" dirty="0">
                <a:hlinkClick r:id="rId4" tooltip="Service Animal Exclusion Assessment - Form MDHHS-5754"/>
              </a:rPr>
              <a:t>Service Animal Exclusion Assessment - Form MDHHS-5754</a:t>
            </a:r>
            <a:br>
              <a:rPr lang="en-US" sz="2400" dirty="0"/>
            </a:br>
            <a:r>
              <a:rPr lang="en-US" sz="2400" b="1" dirty="0"/>
              <a:t>Link</a:t>
            </a:r>
            <a:r>
              <a:rPr lang="en-US" sz="2400" dirty="0"/>
              <a:t>: michigan.gov/documents/mdhhs/MDHHS-5754_640043_7.dotx</a:t>
            </a:r>
          </a:p>
        </p:txBody>
      </p:sp>
      <p:sp>
        <p:nvSpPr>
          <p:cNvPr id="3" name="Title 2">
            <a:extLst>
              <a:ext uri="{FF2B5EF4-FFF2-40B4-BE49-F238E27FC236}">
                <a16:creationId xmlns:a16="http://schemas.microsoft.com/office/drawing/2014/main" id="{64302560-C4F0-F949-8B43-4165178DFE86}"/>
              </a:ext>
            </a:extLst>
          </p:cNvPr>
          <p:cNvSpPr>
            <a:spLocks noGrp="1"/>
          </p:cNvSpPr>
          <p:nvPr>
            <p:ph type="title"/>
          </p:nvPr>
        </p:nvSpPr>
        <p:spPr/>
        <p:txBody>
          <a:bodyPr>
            <a:normAutofit/>
          </a:bodyPr>
          <a:lstStyle/>
          <a:p>
            <a:r>
              <a:rPr lang="en-US" sz="2400" dirty="0"/>
              <a:t>Michigan Department of Health and Human Services Service Animal Policy and Forms (ADA Title II)</a:t>
            </a:r>
          </a:p>
        </p:txBody>
      </p:sp>
      <p:sp>
        <p:nvSpPr>
          <p:cNvPr id="4" name="Slide Number Placeholder 3">
            <a:extLst>
              <a:ext uri="{FF2B5EF4-FFF2-40B4-BE49-F238E27FC236}">
                <a16:creationId xmlns:a16="http://schemas.microsoft.com/office/drawing/2014/main" id="{659CF853-E400-B640-945D-6D8B026570D0}"/>
              </a:ext>
            </a:extLst>
          </p:cNvPr>
          <p:cNvSpPr>
            <a:spLocks noGrp="1"/>
          </p:cNvSpPr>
          <p:nvPr>
            <p:ph type="sldNum" sz="quarter" idx="12"/>
          </p:nvPr>
        </p:nvSpPr>
        <p:spPr/>
        <p:txBody>
          <a:bodyPr/>
          <a:lstStyle/>
          <a:p>
            <a:fld id="{5D070C15-CD4F-45AD-A160-F4D49C727C22}" type="slidenum">
              <a:rPr lang="en-US" smtClean="0"/>
              <a:pPr/>
              <a:t>49</a:t>
            </a:fld>
            <a:endParaRPr lang="en-US" dirty="0"/>
          </a:p>
        </p:txBody>
      </p:sp>
    </p:spTree>
    <p:extLst>
      <p:ext uri="{BB962C8B-B14F-4D97-AF65-F5344CB8AC3E}">
        <p14:creationId xmlns:p14="http://schemas.microsoft.com/office/powerpoint/2010/main" val="3347332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DILRR Logo" descr="The letters NIDILRR are written in larger blue letters above the words National Institute on Disability, Independent Living, and Rehabilitation Research. A broken red circle creates the dot of the I." title="NIDILRR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2590800"/>
            <a:ext cx="3371850" cy="1744486"/>
          </a:xfrm>
          <a:prstGeom prst="rect">
            <a:avLst/>
          </a:prstGeom>
        </p:spPr>
      </p:pic>
      <p:pic>
        <p:nvPicPr>
          <p:cNvPr id="7" name="ACL Logo" descr="ACL in blue letters. Left of letters are three groups of two shapes indicating people with arms raised. Top shape is blue, right is yellow and left is red." title="ACL Logo"/>
          <p:cNvPicPr>
            <a:picLocks noChangeAspect="1"/>
          </p:cNvPicPr>
          <p:nvPr/>
        </p:nvPicPr>
        <p:blipFill>
          <a:blip r:embed="rId4"/>
          <a:stretch>
            <a:fillRect/>
          </a:stretch>
        </p:blipFill>
        <p:spPr>
          <a:xfrm>
            <a:off x="685800" y="3124200"/>
            <a:ext cx="3448344" cy="1080383"/>
          </a:xfrm>
          <a:prstGeom prst="rect">
            <a:avLst/>
          </a:prstGeom>
        </p:spPr>
      </p:pic>
      <p:sp>
        <p:nvSpPr>
          <p:cNvPr id="5123" name="Title"/>
          <p:cNvSpPr>
            <a:spLocks noGrp="1" noChangeArrowheads="1"/>
          </p:cNvSpPr>
          <p:nvPr>
            <p:ph type="title"/>
          </p:nvPr>
        </p:nvSpPr>
        <p:spPr/>
        <p:txBody>
          <a:bodyPr>
            <a:normAutofit/>
          </a:bodyPr>
          <a:lstStyle/>
          <a:p>
            <a:pPr algn="ctr" eaLnBrk="1" hangingPunct="1"/>
            <a:r>
              <a:rPr lang="en-US" sz="4000" dirty="0"/>
              <a:t>Our Funding</a:t>
            </a:r>
            <a:endParaRPr lang="en-US" sz="4000" b="1" dirty="0"/>
          </a:p>
        </p:txBody>
      </p:sp>
      <p:sp>
        <p:nvSpPr>
          <p:cNvPr id="2" name="Slide Number Placeholder 1"/>
          <p:cNvSpPr>
            <a:spLocks noGrp="1"/>
          </p:cNvSpPr>
          <p:nvPr>
            <p:ph type="sldNum" sz="quarter" idx="12"/>
          </p:nvPr>
        </p:nvSpPr>
        <p:spPr/>
        <p:txBody>
          <a:bodyPr/>
          <a:lstStyle/>
          <a:p>
            <a:fld id="{5D070C15-CD4F-45AD-A160-F4D49C727C22}" type="slidenum">
              <a:rPr lang="en-US" smtClean="0"/>
              <a:pPr/>
              <a:t>5</a:t>
            </a:fld>
            <a:endParaRPr lang="en-US" dirty="0"/>
          </a:p>
        </p:txBody>
      </p:sp>
    </p:spTree>
    <p:extLst>
      <p:ext uri="{BB962C8B-B14F-4D97-AF65-F5344CB8AC3E}">
        <p14:creationId xmlns:p14="http://schemas.microsoft.com/office/powerpoint/2010/main" val="1887681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811E0-40AD-D24B-BDD5-FB00457D1B51}"/>
              </a:ext>
            </a:extLst>
          </p:cNvPr>
          <p:cNvSpPr>
            <a:spLocks noGrp="1"/>
          </p:cNvSpPr>
          <p:nvPr>
            <p:ph idx="1"/>
          </p:nvPr>
        </p:nvSpPr>
        <p:spPr>
          <a:xfrm>
            <a:off x="228600" y="1752600"/>
            <a:ext cx="8686800" cy="4254500"/>
          </a:xfrm>
        </p:spPr>
        <p:txBody>
          <a:bodyPr>
            <a:noAutofit/>
          </a:bodyPr>
          <a:lstStyle/>
          <a:p>
            <a:pPr>
              <a:spcAft>
                <a:spcPts val="300"/>
              </a:spcAft>
            </a:pPr>
            <a:r>
              <a:rPr lang="en-US" sz="2600" b="1" dirty="0">
                <a:hlinkClick r:id="rId2" tooltip="Settlement Agreement under the Americans with Disabilities Act Between the United States of America and Dr. Bruce Berenson, M.D., P.A. for Complaint USAO No: 2011-VO-0468 / DJ No. 202-18-267"/>
              </a:rPr>
              <a:t>Settlement Agreement under the Americans with Disabilities Act Between the United States of America and Dr. Bruce Berenson, M.D., P.A. for Complaint USAO No: 2011-VO-0468 / DJ No. 202-18-267</a:t>
            </a:r>
            <a:br>
              <a:rPr lang="en-US" sz="2600" dirty="0"/>
            </a:br>
            <a:r>
              <a:rPr lang="en-US" sz="2600" b="1" dirty="0"/>
              <a:t>Link</a:t>
            </a:r>
            <a:r>
              <a:rPr lang="en-US" sz="2600" dirty="0"/>
              <a:t>: ada.gov/</a:t>
            </a:r>
            <a:r>
              <a:rPr lang="en-US" sz="2600" dirty="0" err="1"/>
              <a:t>berenson_settle.htm</a:t>
            </a:r>
            <a:endParaRPr lang="en-US" sz="2600" dirty="0"/>
          </a:p>
          <a:p>
            <a:pPr>
              <a:spcAft>
                <a:spcPts val="300"/>
              </a:spcAft>
            </a:pPr>
            <a:endParaRPr lang="en-US" sz="2600" dirty="0"/>
          </a:p>
          <a:p>
            <a:pPr marL="82153" indent="0">
              <a:spcAft>
                <a:spcPts val="300"/>
              </a:spcAft>
              <a:buNone/>
            </a:pPr>
            <a:r>
              <a:rPr lang="en-US" sz="2600" dirty="0"/>
              <a:t>**</a:t>
            </a:r>
            <a:r>
              <a:rPr lang="en-US" sz="2600" b="1" dirty="0"/>
              <a:t>See Attachment A</a:t>
            </a:r>
            <a:r>
              <a:rPr lang="en-US" sz="2600" dirty="0"/>
              <a:t>.</a:t>
            </a:r>
          </a:p>
        </p:txBody>
      </p:sp>
      <p:sp>
        <p:nvSpPr>
          <p:cNvPr id="3" name="Title 2">
            <a:extLst>
              <a:ext uri="{FF2B5EF4-FFF2-40B4-BE49-F238E27FC236}">
                <a16:creationId xmlns:a16="http://schemas.microsoft.com/office/drawing/2014/main" id="{64302560-C4F0-F949-8B43-4165178DFE86}"/>
              </a:ext>
            </a:extLst>
          </p:cNvPr>
          <p:cNvSpPr>
            <a:spLocks noGrp="1"/>
          </p:cNvSpPr>
          <p:nvPr>
            <p:ph type="title"/>
          </p:nvPr>
        </p:nvSpPr>
        <p:spPr>
          <a:xfrm>
            <a:off x="152400" y="274638"/>
            <a:ext cx="8991600" cy="1143000"/>
          </a:xfrm>
        </p:spPr>
        <p:txBody>
          <a:bodyPr>
            <a:noAutofit/>
          </a:bodyPr>
          <a:lstStyle/>
          <a:p>
            <a:r>
              <a:rPr lang="en-US" sz="2800" dirty="0"/>
              <a:t>U.S. Department of Justice Settlement Agreement </a:t>
            </a:r>
            <a:br>
              <a:rPr lang="en-US" sz="2800" dirty="0"/>
            </a:br>
            <a:r>
              <a:rPr lang="en-US" sz="2800" dirty="0"/>
              <a:t>Service Animal Policy (ADA Title III)</a:t>
            </a:r>
          </a:p>
        </p:txBody>
      </p:sp>
      <p:sp>
        <p:nvSpPr>
          <p:cNvPr id="4" name="Slide Number Placeholder 3">
            <a:extLst>
              <a:ext uri="{FF2B5EF4-FFF2-40B4-BE49-F238E27FC236}">
                <a16:creationId xmlns:a16="http://schemas.microsoft.com/office/drawing/2014/main" id="{659CF853-E400-B640-945D-6D8B026570D0}"/>
              </a:ext>
            </a:extLst>
          </p:cNvPr>
          <p:cNvSpPr>
            <a:spLocks noGrp="1"/>
          </p:cNvSpPr>
          <p:nvPr>
            <p:ph type="sldNum" sz="quarter" idx="12"/>
          </p:nvPr>
        </p:nvSpPr>
        <p:spPr/>
        <p:txBody>
          <a:bodyPr/>
          <a:lstStyle/>
          <a:p>
            <a:fld id="{5D070C15-CD4F-45AD-A160-F4D49C727C22}" type="slidenum">
              <a:rPr lang="en-US" smtClean="0"/>
              <a:pPr/>
              <a:t>50</a:t>
            </a:fld>
            <a:endParaRPr lang="en-US" dirty="0"/>
          </a:p>
        </p:txBody>
      </p:sp>
    </p:spTree>
    <p:extLst>
      <p:ext uri="{BB962C8B-B14F-4D97-AF65-F5344CB8AC3E}">
        <p14:creationId xmlns:p14="http://schemas.microsoft.com/office/powerpoint/2010/main" val="1139421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811E0-40AD-D24B-BDD5-FB00457D1B51}"/>
              </a:ext>
            </a:extLst>
          </p:cNvPr>
          <p:cNvSpPr>
            <a:spLocks noGrp="1"/>
          </p:cNvSpPr>
          <p:nvPr>
            <p:ph idx="1"/>
          </p:nvPr>
        </p:nvSpPr>
        <p:spPr/>
        <p:txBody>
          <a:bodyPr>
            <a:normAutofit/>
          </a:bodyPr>
          <a:lstStyle/>
          <a:p>
            <a:r>
              <a:rPr lang="en-US" sz="2400" b="1" dirty="0">
                <a:hlinkClick r:id="rId2" tooltip="Policy Summary: Service Animals in Stanford Health Care facilities"/>
              </a:rPr>
              <a:t>Policy Summary: Service Animals in Stanford Health Care facilities</a:t>
            </a:r>
            <a:br>
              <a:rPr lang="en-US" sz="2400" dirty="0"/>
            </a:br>
            <a:r>
              <a:rPr lang="en-US" sz="2400" b="1" dirty="0"/>
              <a:t>Link</a:t>
            </a:r>
            <a:r>
              <a:rPr lang="en-US" sz="2400" dirty="0"/>
              <a:t>: stanfordhealthcare.org/for-patients-visitors/guest-services/service-animal-policy.html</a:t>
            </a:r>
          </a:p>
          <a:p>
            <a:endParaRPr lang="en-US" sz="2400" dirty="0"/>
          </a:p>
          <a:p>
            <a:r>
              <a:rPr lang="en-US" sz="2400" b="1" dirty="0">
                <a:hlinkClick r:id="rId3" tooltip="Stanford Hospital and Clinics - Service Animals and Comfort/Emotional Support Dogs – Full Policy"/>
              </a:rPr>
              <a:t>Stanford Hospital and Clinics - Service Animals and Comfort/Emotional Support Dogs – Full Policy</a:t>
            </a:r>
            <a:r>
              <a:rPr lang="en-US" sz="2400" dirty="0"/>
              <a:t> (PDF)</a:t>
            </a:r>
            <a:br>
              <a:rPr lang="en-US" sz="2400" dirty="0"/>
            </a:br>
            <a:r>
              <a:rPr lang="en-US" sz="2400" b="1" dirty="0"/>
              <a:t>Link</a:t>
            </a:r>
            <a:r>
              <a:rPr lang="en-US" sz="2400" dirty="0"/>
              <a:t>: stanfordhealthcare.org/content/dam/SHC/patientsandvisitors/your-hospital-stay/docs/service-animals-comfort-emotional-support-policy.pdf</a:t>
            </a:r>
          </a:p>
          <a:p>
            <a:pPr marL="82153" indent="0">
              <a:buNone/>
            </a:pPr>
            <a:endParaRPr lang="en-US" dirty="0"/>
          </a:p>
        </p:txBody>
      </p:sp>
      <p:sp>
        <p:nvSpPr>
          <p:cNvPr id="3" name="Title 2">
            <a:extLst>
              <a:ext uri="{FF2B5EF4-FFF2-40B4-BE49-F238E27FC236}">
                <a16:creationId xmlns:a16="http://schemas.microsoft.com/office/drawing/2014/main" id="{64302560-C4F0-F949-8B43-4165178DFE86}"/>
              </a:ext>
            </a:extLst>
          </p:cNvPr>
          <p:cNvSpPr>
            <a:spLocks noGrp="1"/>
          </p:cNvSpPr>
          <p:nvPr>
            <p:ph type="title"/>
          </p:nvPr>
        </p:nvSpPr>
        <p:spPr/>
        <p:txBody>
          <a:bodyPr>
            <a:normAutofit fontScale="90000"/>
          </a:bodyPr>
          <a:lstStyle/>
          <a:p>
            <a:r>
              <a:rPr lang="en-US" dirty="0"/>
              <a:t>Stanford Health Care (California) </a:t>
            </a:r>
            <a:br>
              <a:rPr lang="en-US" dirty="0"/>
            </a:br>
            <a:r>
              <a:rPr lang="en-US" dirty="0"/>
              <a:t>Service Animal Policy (ADA Title III)</a:t>
            </a:r>
          </a:p>
        </p:txBody>
      </p:sp>
      <p:sp>
        <p:nvSpPr>
          <p:cNvPr id="4" name="Slide Number Placeholder 3">
            <a:extLst>
              <a:ext uri="{FF2B5EF4-FFF2-40B4-BE49-F238E27FC236}">
                <a16:creationId xmlns:a16="http://schemas.microsoft.com/office/drawing/2014/main" id="{659CF853-E400-B640-945D-6D8B026570D0}"/>
              </a:ext>
            </a:extLst>
          </p:cNvPr>
          <p:cNvSpPr>
            <a:spLocks noGrp="1"/>
          </p:cNvSpPr>
          <p:nvPr>
            <p:ph type="sldNum" sz="quarter" idx="12"/>
          </p:nvPr>
        </p:nvSpPr>
        <p:spPr/>
        <p:txBody>
          <a:bodyPr/>
          <a:lstStyle/>
          <a:p>
            <a:fld id="{5D070C15-CD4F-45AD-A160-F4D49C727C22}" type="slidenum">
              <a:rPr lang="en-US" smtClean="0"/>
              <a:pPr/>
              <a:t>51</a:t>
            </a:fld>
            <a:endParaRPr lang="en-US" dirty="0"/>
          </a:p>
        </p:txBody>
      </p:sp>
    </p:spTree>
    <p:extLst>
      <p:ext uri="{BB962C8B-B14F-4D97-AF65-F5344CB8AC3E}">
        <p14:creationId xmlns:p14="http://schemas.microsoft.com/office/powerpoint/2010/main" val="28290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811E0-40AD-D24B-BDD5-FB00457D1B51}"/>
              </a:ext>
            </a:extLst>
          </p:cNvPr>
          <p:cNvSpPr>
            <a:spLocks noGrp="1"/>
          </p:cNvSpPr>
          <p:nvPr>
            <p:ph idx="1"/>
          </p:nvPr>
        </p:nvSpPr>
        <p:spPr/>
        <p:txBody>
          <a:bodyPr>
            <a:normAutofit/>
          </a:bodyPr>
          <a:lstStyle/>
          <a:p>
            <a:pPr marL="82153" indent="0">
              <a:buNone/>
            </a:pPr>
            <a:endParaRPr lang="en-US" sz="2400" dirty="0"/>
          </a:p>
          <a:p>
            <a:r>
              <a:rPr lang="en-US" sz="3000" b="1" dirty="0">
                <a:hlinkClick r:id="rId2" tooltip="The Johns Hopkins Hospital Service Animal Policy"/>
              </a:rPr>
              <a:t>The Johns Hopkins Hospital Service Animal Policy</a:t>
            </a:r>
            <a:br>
              <a:rPr lang="en-US" sz="3000" dirty="0"/>
            </a:br>
            <a:r>
              <a:rPr lang="en-US" sz="3000" b="1" dirty="0"/>
              <a:t>Link</a:t>
            </a:r>
            <a:r>
              <a:rPr lang="en-US" sz="3000" dirty="0"/>
              <a:t>: hopkinsmedicine.org/the_johns_hopkins_hospital/planning_visit/service_animal.html</a:t>
            </a:r>
          </a:p>
        </p:txBody>
      </p:sp>
      <p:sp>
        <p:nvSpPr>
          <p:cNvPr id="3" name="Title 2">
            <a:extLst>
              <a:ext uri="{FF2B5EF4-FFF2-40B4-BE49-F238E27FC236}">
                <a16:creationId xmlns:a16="http://schemas.microsoft.com/office/drawing/2014/main" id="{64302560-C4F0-F949-8B43-4165178DFE86}"/>
              </a:ext>
            </a:extLst>
          </p:cNvPr>
          <p:cNvSpPr>
            <a:spLocks noGrp="1"/>
          </p:cNvSpPr>
          <p:nvPr>
            <p:ph type="title"/>
          </p:nvPr>
        </p:nvSpPr>
        <p:spPr/>
        <p:txBody>
          <a:bodyPr>
            <a:normAutofit/>
          </a:bodyPr>
          <a:lstStyle/>
          <a:p>
            <a:r>
              <a:rPr lang="en-US" sz="3200" dirty="0"/>
              <a:t>The Johns Hopkins Hospital (Maryland)</a:t>
            </a:r>
            <a:br>
              <a:rPr lang="en-US" sz="3200" dirty="0"/>
            </a:br>
            <a:r>
              <a:rPr lang="en-US" sz="3200" dirty="0"/>
              <a:t>Service Animal Policy (ADA Title III)</a:t>
            </a:r>
          </a:p>
        </p:txBody>
      </p:sp>
      <p:sp>
        <p:nvSpPr>
          <p:cNvPr id="4" name="Slide Number Placeholder 3">
            <a:extLst>
              <a:ext uri="{FF2B5EF4-FFF2-40B4-BE49-F238E27FC236}">
                <a16:creationId xmlns:a16="http://schemas.microsoft.com/office/drawing/2014/main" id="{659CF853-E400-B640-945D-6D8B026570D0}"/>
              </a:ext>
            </a:extLst>
          </p:cNvPr>
          <p:cNvSpPr>
            <a:spLocks noGrp="1"/>
          </p:cNvSpPr>
          <p:nvPr>
            <p:ph type="sldNum" sz="quarter" idx="12"/>
          </p:nvPr>
        </p:nvSpPr>
        <p:spPr/>
        <p:txBody>
          <a:bodyPr/>
          <a:lstStyle/>
          <a:p>
            <a:fld id="{5D070C15-CD4F-45AD-A160-F4D49C727C22}" type="slidenum">
              <a:rPr lang="en-US" smtClean="0"/>
              <a:pPr/>
              <a:t>52</a:t>
            </a:fld>
            <a:endParaRPr lang="en-US" dirty="0"/>
          </a:p>
        </p:txBody>
      </p:sp>
    </p:spTree>
    <p:extLst>
      <p:ext uri="{BB962C8B-B14F-4D97-AF65-F5344CB8AC3E}">
        <p14:creationId xmlns:p14="http://schemas.microsoft.com/office/powerpoint/2010/main" val="972307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828800"/>
          </a:xfrm>
        </p:spPr>
        <p:txBody>
          <a:bodyPr anchor="ctr"/>
          <a:lstStyle/>
          <a:p>
            <a:pPr algn="ctr"/>
            <a:r>
              <a:rPr lang="en-US" dirty="0"/>
              <a:t>Resources</a:t>
            </a:r>
          </a:p>
        </p:txBody>
      </p:sp>
      <p:sp>
        <p:nvSpPr>
          <p:cNvPr id="4" name="Slide Number Placeholder 3"/>
          <p:cNvSpPr>
            <a:spLocks noGrp="1"/>
          </p:cNvSpPr>
          <p:nvPr>
            <p:ph type="sldNum" sz="quarter" idx="12"/>
          </p:nvPr>
        </p:nvSpPr>
        <p:spPr/>
        <p:txBody>
          <a:bodyPr/>
          <a:lstStyle/>
          <a:p>
            <a:fld id="{5D070C15-CD4F-45AD-A160-F4D49C727C22}" type="slidenum">
              <a:rPr lang="en-US" smtClean="0"/>
              <a:pPr/>
              <a:t>53</a:t>
            </a:fld>
            <a:endParaRPr lang="en-US" dirty="0"/>
          </a:p>
        </p:txBody>
      </p:sp>
    </p:spTree>
    <p:extLst>
      <p:ext uri="{BB962C8B-B14F-4D97-AF65-F5344CB8AC3E}">
        <p14:creationId xmlns:p14="http://schemas.microsoft.com/office/powerpoint/2010/main" val="545566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4BCA8-3189-F543-A969-9DBBDA7E422B}"/>
              </a:ext>
            </a:extLst>
          </p:cNvPr>
          <p:cNvSpPr>
            <a:spLocks noGrp="1"/>
          </p:cNvSpPr>
          <p:nvPr>
            <p:ph idx="1"/>
          </p:nvPr>
        </p:nvSpPr>
        <p:spPr>
          <a:xfrm>
            <a:off x="304800" y="1905000"/>
            <a:ext cx="8229600" cy="4525962"/>
          </a:xfrm>
        </p:spPr>
        <p:txBody>
          <a:bodyPr>
            <a:normAutofit/>
          </a:bodyPr>
          <a:lstStyle/>
          <a:p>
            <a:pPr marL="0" indent="0">
              <a:buNone/>
            </a:pPr>
            <a:r>
              <a:rPr lang="en-US" sz="2400" b="1" dirty="0"/>
              <a:t>ADA Title II § 35.130(7)(i)</a:t>
            </a:r>
          </a:p>
          <a:p>
            <a:r>
              <a:rPr lang="en-US" sz="2400" dirty="0"/>
              <a:t>A public entity shall make </a:t>
            </a:r>
            <a:r>
              <a:rPr lang="en-US" sz="2400" b="1" i="1" dirty="0"/>
              <a:t>reasonable modifications in policies, practices, or procedures</a:t>
            </a:r>
            <a:r>
              <a:rPr lang="en-US" sz="2400" dirty="0"/>
              <a:t> when the modifications are necessary to avoid discrimination on the basis of disability, unless the public entity can demonstrate that making the modifications would fundamentally alter the nature of the service, program, or activity.</a:t>
            </a:r>
          </a:p>
          <a:p>
            <a:endParaRPr lang="en-US" dirty="0"/>
          </a:p>
          <a:p>
            <a:pPr marL="0" indent="0" algn="r">
              <a:lnSpc>
                <a:spcPct val="114000"/>
              </a:lnSpc>
              <a:spcBef>
                <a:spcPts val="225"/>
              </a:spcBef>
              <a:spcAft>
                <a:spcPts val="225"/>
              </a:spcAft>
              <a:buNone/>
            </a:pPr>
            <a:r>
              <a:rPr lang="en-US" sz="1650" b="1" dirty="0">
                <a:hlinkClick r:id="rId3" tooltip="Americans with Disabilities Act Title II Regulations"/>
              </a:rPr>
              <a:t>Americans with Disabilities Act Title II Regulations</a:t>
            </a:r>
            <a:endParaRPr lang="en-US" sz="1650" b="1" dirty="0"/>
          </a:p>
          <a:p>
            <a:pPr marL="0" indent="0" algn="r">
              <a:lnSpc>
                <a:spcPct val="114000"/>
              </a:lnSpc>
              <a:spcBef>
                <a:spcPts val="225"/>
              </a:spcBef>
              <a:spcAft>
                <a:spcPts val="225"/>
              </a:spcAft>
              <a:buNone/>
            </a:pPr>
            <a:r>
              <a:rPr lang="en-US" sz="1650" b="1" dirty="0"/>
              <a:t>Web link</a:t>
            </a:r>
            <a:r>
              <a:rPr lang="en-US" sz="1650" dirty="0"/>
              <a:t>: ada.gov/regs2010/titleII_2010/titleII_2010_regulations.htm</a:t>
            </a:r>
            <a:br>
              <a:rPr lang="en-US" sz="1650" dirty="0"/>
            </a:br>
            <a:r>
              <a:rPr lang="en-US" sz="1650" b="1" dirty="0"/>
              <a:t>Source</a:t>
            </a:r>
            <a:r>
              <a:rPr lang="en-US" sz="1650" dirty="0"/>
              <a:t>: U.S. Department of Justice</a:t>
            </a:r>
          </a:p>
          <a:p>
            <a:endParaRPr lang="en-US" dirty="0"/>
          </a:p>
        </p:txBody>
      </p:sp>
      <p:sp>
        <p:nvSpPr>
          <p:cNvPr id="2" name="Title 1">
            <a:extLst>
              <a:ext uri="{FF2B5EF4-FFF2-40B4-BE49-F238E27FC236}">
                <a16:creationId xmlns:a16="http://schemas.microsoft.com/office/drawing/2014/main" id="{E48B50AE-7F03-4F43-9DD9-C90751325787}"/>
              </a:ext>
            </a:extLst>
          </p:cNvPr>
          <p:cNvSpPr>
            <a:spLocks noGrp="1"/>
          </p:cNvSpPr>
          <p:nvPr>
            <p:ph type="title"/>
          </p:nvPr>
        </p:nvSpPr>
        <p:spPr>
          <a:xfrm>
            <a:off x="381000" y="457200"/>
            <a:ext cx="8229600" cy="1143000"/>
          </a:xfrm>
        </p:spPr>
        <p:txBody>
          <a:bodyPr>
            <a:noAutofit/>
          </a:bodyPr>
          <a:lstStyle/>
          <a:p>
            <a:r>
              <a:rPr lang="en-US" sz="3400" dirty="0"/>
              <a:t>ADA Title II Regulations </a:t>
            </a:r>
            <a:br>
              <a:rPr lang="en-US" sz="3400" dirty="0"/>
            </a:br>
            <a:r>
              <a:rPr lang="en-US" sz="3400" dirty="0"/>
              <a:t>(State &amp; Local Governments) about Reasonable Modifications</a:t>
            </a:r>
          </a:p>
        </p:txBody>
      </p:sp>
    </p:spTree>
    <p:extLst>
      <p:ext uri="{BB962C8B-B14F-4D97-AF65-F5344CB8AC3E}">
        <p14:creationId xmlns:p14="http://schemas.microsoft.com/office/powerpoint/2010/main" val="2984913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4BCA8-3189-F543-A969-9DBBDA7E422B}"/>
              </a:ext>
            </a:extLst>
          </p:cNvPr>
          <p:cNvSpPr>
            <a:spLocks noGrp="1"/>
          </p:cNvSpPr>
          <p:nvPr>
            <p:ph idx="1"/>
          </p:nvPr>
        </p:nvSpPr>
        <p:spPr>
          <a:xfrm>
            <a:off x="457200" y="1981200"/>
            <a:ext cx="8229600" cy="4495800"/>
          </a:xfrm>
        </p:spPr>
        <p:txBody>
          <a:bodyPr>
            <a:normAutofit fontScale="92500" lnSpcReduction="10000"/>
          </a:bodyPr>
          <a:lstStyle/>
          <a:p>
            <a:pPr marL="0" indent="0">
              <a:buNone/>
            </a:pPr>
            <a:r>
              <a:rPr lang="en-US" sz="2800" b="1" dirty="0"/>
              <a:t>ADA Title III Sec. 36.302 Modifications in policies, practices, or procedures.</a:t>
            </a:r>
          </a:p>
          <a:p>
            <a:pPr>
              <a:lnSpc>
                <a:spcPct val="134000"/>
              </a:lnSpc>
            </a:pPr>
            <a:r>
              <a:rPr lang="en-US" sz="2600" dirty="0"/>
              <a:t>A public accommodation shall make </a:t>
            </a:r>
            <a:r>
              <a:rPr lang="en-US" sz="2600" b="1" i="1" dirty="0"/>
              <a:t>reasonable modifications in policies, practices, or procedures</a:t>
            </a:r>
            <a:r>
              <a:rPr lang="en-US" sz="2600" dirty="0"/>
              <a:t>, when the modifications are necessary to afford goods, services, facilities, privileges, advantages, or accommodations to individuals with disabilities…</a:t>
            </a:r>
          </a:p>
          <a:p>
            <a:pPr marL="82153" indent="0">
              <a:lnSpc>
                <a:spcPct val="134000"/>
              </a:lnSpc>
              <a:buNone/>
            </a:pPr>
            <a:endParaRPr lang="en-US" sz="2600" dirty="0"/>
          </a:p>
          <a:p>
            <a:pPr marL="0" indent="0" algn="r">
              <a:buNone/>
            </a:pPr>
            <a:r>
              <a:rPr lang="en-US" sz="1600" b="1" dirty="0">
                <a:hlinkClick r:id="rId3" tooltip="Americans with Disabilities Act Title III Regulations"/>
              </a:rPr>
              <a:t>Americans with Disabilities Act Title III Regulations</a:t>
            </a:r>
            <a:endParaRPr lang="en-US" sz="1600" b="1" dirty="0"/>
          </a:p>
          <a:p>
            <a:pPr marL="0" indent="0" algn="r">
              <a:buNone/>
            </a:pPr>
            <a:r>
              <a:rPr lang="en-US" sz="1600" b="1" dirty="0"/>
              <a:t>Web link</a:t>
            </a:r>
            <a:r>
              <a:rPr lang="en-US" sz="1600" dirty="0"/>
              <a:t>: ada.gov/regs2010/titleIII_2010/titleIII_2010_regulations.htm</a:t>
            </a:r>
          </a:p>
          <a:p>
            <a:pPr marL="0" indent="0" algn="r">
              <a:buNone/>
            </a:pPr>
            <a:r>
              <a:rPr lang="en-US" sz="1600" b="1" dirty="0"/>
              <a:t>Source</a:t>
            </a:r>
            <a:r>
              <a:rPr lang="en-US" sz="1600" dirty="0"/>
              <a:t>: U.S. Department of Justice</a:t>
            </a:r>
          </a:p>
        </p:txBody>
      </p:sp>
      <p:sp>
        <p:nvSpPr>
          <p:cNvPr id="2" name="Title 1">
            <a:extLst>
              <a:ext uri="{FF2B5EF4-FFF2-40B4-BE49-F238E27FC236}">
                <a16:creationId xmlns:a16="http://schemas.microsoft.com/office/drawing/2014/main" id="{E48B50AE-7F03-4F43-9DD9-C90751325787}"/>
              </a:ext>
            </a:extLst>
          </p:cNvPr>
          <p:cNvSpPr>
            <a:spLocks noGrp="1"/>
          </p:cNvSpPr>
          <p:nvPr>
            <p:ph type="title"/>
          </p:nvPr>
        </p:nvSpPr>
        <p:spPr>
          <a:xfrm>
            <a:off x="152400" y="274638"/>
            <a:ext cx="8534400" cy="1554162"/>
          </a:xfrm>
        </p:spPr>
        <p:txBody>
          <a:bodyPr>
            <a:noAutofit/>
          </a:bodyPr>
          <a:lstStyle/>
          <a:p>
            <a:r>
              <a:rPr lang="en-US" sz="3200" dirty="0"/>
              <a:t>ADA Title III </a:t>
            </a:r>
            <a:br>
              <a:rPr lang="en-US" sz="3200" dirty="0"/>
            </a:br>
            <a:r>
              <a:rPr lang="en-US" sz="3200" dirty="0"/>
              <a:t>(Public Accommodations) Regulations about Reasonable Modification  </a:t>
            </a:r>
            <a:r>
              <a:rPr lang="en-US" sz="1200" i="1" dirty="0"/>
              <a:t>(slide 1 of 2)</a:t>
            </a:r>
          </a:p>
        </p:txBody>
      </p:sp>
    </p:spTree>
    <p:extLst>
      <p:ext uri="{BB962C8B-B14F-4D97-AF65-F5344CB8AC3E}">
        <p14:creationId xmlns:p14="http://schemas.microsoft.com/office/powerpoint/2010/main" val="1721464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4BCA8-3189-F543-A969-9DBBDA7E422B}"/>
              </a:ext>
            </a:extLst>
          </p:cNvPr>
          <p:cNvSpPr>
            <a:spLocks noGrp="1"/>
          </p:cNvSpPr>
          <p:nvPr>
            <p:ph idx="1"/>
          </p:nvPr>
        </p:nvSpPr>
        <p:spPr>
          <a:xfrm>
            <a:off x="457200" y="1828800"/>
            <a:ext cx="8229600" cy="4648200"/>
          </a:xfrm>
        </p:spPr>
        <p:txBody>
          <a:bodyPr>
            <a:normAutofit/>
          </a:bodyPr>
          <a:lstStyle/>
          <a:p>
            <a:pPr marL="0" indent="0">
              <a:buNone/>
            </a:pPr>
            <a:r>
              <a:rPr lang="en-US" sz="2600" b="1" dirty="0"/>
              <a:t>ADA Title III Sec. 36.302 Modifications in policies, practices, or procedures.</a:t>
            </a:r>
          </a:p>
          <a:p>
            <a:pPr>
              <a:lnSpc>
                <a:spcPct val="134000"/>
              </a:lnSpc>
            </a:pPr>
            <a:r>
              <a:rPr lang="en-US" sz="2400" dirty="0"/>
              <a:t>…unless the public accommodation can demonstrate that making the modifications would fundamentally alter the nature of the goods, services, facilities, privileges, advantages, or accommodations.</a:t>
            </a:r>
          </a:p>
          <a:p>
            <a:pPr marL="0" indent="0">
              <a:buNone/>
            </a:pPr>
            <a:endParaRPr lang="en-US" dirty="0"/>
          </a:p>
          <a:p>
            <a:pPr marL="0" indent="0" algn="r">
              <a:buNone/>
            </a:pPr>
            <a:r>
              <a:rPr lang="en-US" sz="1600" b="1" dirty="0">
                <a:hlinkClick r:id="rId3" tooltip="Americans with Disabilities Act Title III Regulations"/>
              </a:rPr>
              <a:t>Americans with Disabilities Act Title III Regulations</a:t>
            </a:r>
            <a:endParaRPr lang="en-US" sz="1600" b="1" dirty="0"/>
          </a:p>
          <a:p>
            <a:pPr marL="0" indent="0" algn="r">
              <a:buNone/>
            </a:pPr>
            <a:r>
              <a:rPr lang="en-US" sz="1600" b="1" dirty="0"/>
              <a:t>Web link</a:t>
            </a:r>
            <a:r>
              <a:rPr lang="en-US" sz="1600" dirty="0"/>
              <a:t>: ada.gov/regs2010/titleIII_2010/titleIII_2010_regulations.htm</a:t>
            </a:r>
          </a:p>
          <a:p>
            <a:pPr marL="0" indent="0" algn="r">
              <a:buNone/>
            </a:pPr>
            <a:r>
              <a:rPr lang="en-US" sz="1600" b="1" dirty="0"/>
              <a:t>Source</a:t>
            </a:r>
            <a:r>
              <a:rPr lang="en-US" sz="1600" dirty="0"/>
              <a:t>: U.S. Department of Justice</a:t>
            </a:r>
          </a:p>
        </p:txBody>
      </p:sp>
      <p:sp>
        <p:nvSpPr>
          <p:cNvPr id="2" name="Title 1">
            <a:extLst>
              <a:ext uri="{FF2B5EF4-FFF2-40B4-BE49-F238E27FC236}">
                <a16:creationId xmlns:a16="http://schemas.microsoft.com/office/drawing/2014/main" id="{E48B50AE-7F03-4F43-9DD9-C90751325787}"/>
              </a:ext>
            </a:extLst>
          </p:cNvPr>
          <p:cNvSpPr>
            <a:spLocks noGrp="1"/>
          </p:cNvSpPr>
          <p:nvPr>
            <p:ph type="title"/>
          </p:nvPr>
        </p:nvSpPr>
        <p:spPr>
          <a:xfrm>
            <a:off x="152400" y="274638"/>
            <a:ext cx="8534400" cy="1477962"/>
          </a:xfrm>
        </p:spPr>
        <p:txBody>
          <a:bodyPr>
            <a:noAutofit/>
          </a:bodyPr>
          <a:lstStyle/>
          <a:p>
            <a:r>
              <a:rPr lang="en-US" sz="3200" dirty="0"/>
              <a:t>ADA Title III </a:t>
            </a:r>
            <a:br>
              <a:rPr lang="en-US" sz="3200" dirty="0"/>
            </a:br>
            <a:r>
              <a:rPr lang="en-US" sz="3200" dirty="0"/>
              <a:t>(Public Accommodations) Regulations about Reasonable Modification  </a:t>
            </a:r>
            <a:r>
              <a:rPr lang="en-US" sz="1200" i="1" dirty="0"/>
              <a:t>(slide 2 of 2)</a:t>
            </a:r>
            <a:endParaRPr lang="en-US" sz="3200" dirty="0"/>
          </a:p>
        </p:txBody>
      </p:sp>
    </p:spTree>
    <p:extLst>
      <p:ext uri="{BB962C8B-B14F-4D97-AF65-F5344CB8AC3E}">
        <p14:creationId xmlns:p14="http://schemas.microsoft.com/office/powerpoint/2010/main" val="288349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458200" cy="4254500"/>
          </a:xfrm>
        </p:spPr>
        <p:txBody>
          <a:bodyPr/>
          <a:lstStyle/>
          <a:p>
            <a:pPr>
              <a:spcBef>
                <a:spcPts val="600"/>
              </a:spcBef>
              <a:spcAft>
                <a:spcPts val="600"/>
              </a:spcAft>
            </a:pPr>
            <a:r>
              <a:rPr lang="en-US" sz="2800" b="1" dirty="0">
                <a:hlinkClick r:id="rId3" tooltip="Service Animals Fact Sheet"/>
              </a:rPr>
              <a:t>Service Animals Fact Sheet</a:t>
            </a:r>
            <a:br>
              <a:rPr lang="en-US" sz="2800" b="1" dirty="0"/>
            </a:br>
            <a:r>
              <a:rPr lang="en-US" sz="2800" b="1" dirty="0"/>
              <a:t>Link: </a:t>
            </a:r>
            <a:r>
              <a:rPr lang="en-US" sz="2800" dirty="0"/>
              <a:t>adata.org/factsheet/service-animals</a:t>
            </a:r>
          </a:p>
          <a:p>
            <a:pPr marL="82153" indent="0">
              <a:spcBef>
                <a:spcPts val="600"/>
              </a:spcBef>
              <a:spcAft>
                <a:spcPts val="600"/>
              </a:spcAft>
              <a:buNone/>
            </a:pPr>
            <a:endParaRPr lang="en-US" sz="2800" dirty="0"/>
          </a:p>
          <a:p>
            <a:pPr>
              <a:spcBef>
                <a:spcPts val="600"/>
              </a:spcBef>
              <a:spcAft>
                <a:spcPts val="600"/>
              </a:spcAft>
            </a:pPr>
            <a:r>
              <a:rPr lang="en-US" sz="2800" b="1" dirty="0">
                <a:hlinkClick r:id="rId4" tooltip="Service Animals and Emotional Support Animals Booklet"/>
              </a:rPr>
              <a:t>Service Animals and Emotional Support Animals Booklet</a:t>
            </a:r>
            <a:br>
              <a:rPr lang="en-US" sz="2800" b="1" dirty="0"/>
            </a:br>
            <a:r>
              <a:rPr lang="en-US" sz="2800" b="1" dirty="0"/>
              <a:t>Link: </a:t>
            </a:r>
            <a:r>
              <a:rPr lang="en-US" sz="2800" dirty="0"/>
              <a:t>adata.org/guide/service-animals-and-emotional-support-animals</a:t>
            </a:r>
          </a:p>
        </p:txBody>
      </p:sp>
      <p:sp>
        <p:nvSpPr>
          <p:cNvPr id="3" name="Title 2"/>
          <p:cNvSpPr>
            <a:spLocks noGrp="1"/>
          </p:cNvSpPr>
          <p:nvPr>
            <p:ph type="title"/>
          </p:nvPr>
        </p:nvSpPr>
        <p:spPr/>
        <p:txBody>
          <a:bodyPr>
            <a:noAutofit/>
          </a:bodyPr>
          <a:lstStyle/>
          <a:p>
            <a:r>
              <a:rPr lang="en-US" sz="2800" dirty="0"/>
              <a:t>Resources: Service Animals in </a:t>
            </a:r>
            <a:br>
              <a:rPr lang="en-US" sz="2800" dirty="0"/>
            </a:br>
            <a:r>
              <a:rPr lang="en-US" sz="2800" dirty="0"/>
              <a:t>Health Care Facilities </a:t>
            </a:r>
            <a:br>
              <a:rPr lang="en-US" sz="2800" dirty="0"/>
            </a:br>
            <a:r>
              <a:rPr lang="en-US" sz="2800" dirty="0"/>
              <a:t>(ADA National Network) </a:t>
            </a:r>
            <a:r>
              <a:rPr lang="en-US" sz="1200" dirty="0"/>
              <a:t>(</a:t>
            </a:r>
            <a:r>
              <a:rPr lang="en-US" sz="1200" i="1" dirty="0"/>
              <a:t>slide 1 of 2)</a:t>
            </a:r>
          </a:p>
        </p:txBody>
      </p:sp>
      <p:sp>
        <p:nvSpPr>
          <p:cNvPr id="4" name="Slide Number Placeholder 3"/>
          <p:cNvSpPr>
            <a:spLocks noGrp="1"/>
          </p:cNvSpPr>
          <p:nvPr>
            <p:ph type="sldNum" sz="quarter" idx="12"/>
          </p:nvPr>
        </p:nvSpPr>
        <p:spPr/>
        <p:txBody>
          <a:bodyPr/>
          <a:lstStyle/>
          <a:p>
            <a:fld id="{5D070C15-CD4F-45AD-A160-F4D49C727C22}" type="slidenum">
              <a:rPr lang="en-US" smtClean="0"/>
              <a:pPr/>
              <a:t>57</a:t>
            </a:fld>
            <a:endParaRPr lang="en-US" dirty="0"/>
          </a:p>
        </p:txBody>
      </p:sp>
    </p:spTree>
    <p:extLst>
      <p:ext uri="{BB962C8B-B14F-4D97-AF65-F5344CB8AC3E}">
        <p14:creationId xmlns:p14="http://schemas.microsoft.com/office/powerpoint/2010/main" val="77432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229600" cy="4254500"/>
          </a:xfrm>
        </p:spPr>
        <p:txBody>
          <a:bodyPr/>
          <a:lstStyle/>
          <a:p>
            <a:pPr>
              <a:spcBef>
                <a:spcPts val="600"/>
              </a:spcBef>
              <a:spcAft>
                <a:spcPts val="600"/>
              </a:spcAft>
            </a:pPr>
            <a:r>
              <a:rPr lang="en-US" sz="2600" b="1" dirty="0">
                <a:hlinkClick r:id="rId3" tooltip="ADA National Network’s Service Animal Resource Hub"/>
              </a:rPr>
              <a:t>ADA National Network’s Service Animal Resource Hub</a:t>
            </a:r>
            <a:br>
              <a:rPr lang="en-US" sz="2600" b="1" dirty="0"/>
            </a:br>
            <a:r>
              <a:rPr lang="en-US" sz="2600" b="1" dirty="0"/>
              <a:t>Link</a:t>
            </a:r>
            <a:r>
              <a:rPr lang="en-US" sz="2600" dirty="0"/>
              <a:t>: adata.org/service-animal-resource-hub</a:t>
            </a:r>
          </a:p>
          <a:p>
            <a:pPr marL="82153" indent="0">
              <a:spcBef>
                <a:spcPts val="600"/>
              </a:spcBef>
              <a:spcAft>
                <a:spcPts val="600"/>
              </a:spcAft>
              <a:buNone/>
            </a:pPr>
            <a:endParaRPr lang="en-US" sz="2600" dirty="0"/>
          </a:p>
          <a:p>
            <a:pPr>
              <a:spcBef>
                <a:spcPts val="600"/>
              </a:spcBef>
              <a:spcAft>
                <a:spcPts val="600"/>
              </a:spcAft>
            </a:pPr>
            <a:r>
              <a:rPr lang="en-US" sz="2800" b="1" dirty="0">
                <a:hlinkClick r:id="rId4" tooltip="Health Care and the Americans With Disabilities Act"/>
              </a:rPr>
              <a:t>Health Care and the Americans With Disabilities Act</a:t>
            </a:r>
            <a:br>
              <a:rPr lang="en-US" sz="2800" dirty="0"/>
            </a:br>
            <a:r>
              <a:rPr lang="en-US" sz="2800" b="1" dirty="0"/>
              <a:t>Link</a:t>
            </a:r>
            <a:r>
              <a:rPr lang="en-US" sz="2800" dirty="0"/>
              <a:t>: adata.org/factsheet/health-care-and-ada</a:t>
            </a:r>
          </a:p>
        </p:txBody>
      </p:sp>
      <p:sp>
        <p:nvSpPr>
          <p:cNvPr id="3" name="Title 2"/>
          <p:cNvSpPr>
            <a:spLocks noGrp="1"/>
          </p:cNvSpPr>
          <p:nvPr>
            <p:ph type="title"/>
          </p:nvPr>
        </p:nvSpPr>
        <p:spPr/>
        <p:txBody>
          <a:bodyPr>
            <a:noAutofit/>
          </a:bodyPr>
          <a:lstStyle/>
          <a:p>
            <a:r>
              <a:rPr lang="en-US" sz="2800" dirty="0"/>
              <a:t>Resources: Service Animals in </a:t>
            </a:r>
            <a:br>
              <a:rPr lang="en-US" sz="2800" dirty="0"/>
            </a:br>
            <a:r>
              <a:rPr lang="en-US" sz="2800" dirty="0"/>
              <a:t>Health Care Facilities </a:t>
            </a:r>
            <a:br>
              <a:rPr lang="en-US" sz="2800" dirty="0"/>
            </a:br>
            <a:r>
              <a:rPr lang="en-US" sz="2800" dirty="0"/>
              <a:t>(ADA National Network)</a:t>
            </a:r>
            <a:r>
              <a:rPr lang="en-US" sz="2800" b="0" dirty="0"/>
              <a:t> </a:t>
            </a:r>
            <a:r>
              <a:rPr lang="en-US" sz="1200" dirty="0"/>
              <a:t>(</a:t>
            </a:r>
            <a:r>
              <a:rPr lang="en-US" sz="1200" i="1" dirty="0"/>
              <a:t>slide 2 of 2)</a:t>
            </a:r>
            <a:endParaRPr lang="en-US" sz="1200" dirty="0"/>
          </a:p>
        </p:txBody>
      </p:sp>
      <p:sp>
        <p:nvSpPr>
          <p:cNvPr id="4" name="Slide Number Placeholder 3"/>
          <p:cNvSpPr>
            <a:spLocks noGrp="1"/>
          </p:cNvSpPr>
          <p:nvPr>
            <p:ph type="sldNum" sz="quarter" idx="12"/>
          </p:nvPr>
        </p:nvSpPr>
        <p:spPr/>
        <p:txBody>
          <a:bodyPr/>
          <a:lstStyle/>
          <a:p>
            <a:fld id="{5D070C15-CD4F-45AD-A160-F4D49C727C22}" type="slidenum">
              <a:rPr lang="en-US" smtClean="0"/>
              <a:pPr/>
              <a:t>58</a:t>
            </a:fld>
            <a:endParaRPr lang="en-US" dirty="0"/>
          </a:p>
        </p:txBody>
      </p:sp>
    </p:spTree>
    <p:extLst>
      <p:ext uri="{BB962C8B-B14F-4D97-AF65-F5344CB8AC3E}">
        <p14:creationId xmlns:p14="http://schemas.microsoft.com/office/powerpoint/2010/main" val="376174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178300"/>
          </a:xfrm>
        </p:spPr>
        <p:txBody>
          <a:bodyPr/>
          <a:lstStyle/>
          <a:p>
            <a:pPr>
              <a:spcBef>
                <a:spcPts val="600"/>
              </a:spcBef>
              <a:spcAft>
                <a:spcPts val="600"/>
              </a:spcAft>
            </a:pPr>
            <a:r>
              <a:rPr lang="en-US" sz="2600" b="1" dirty="0">
                <a:hlinkClick r:id="rId3" tooltip="ADA Requirements: Service Animals"/>
              </a:rPr>
              <a:t>ADA Requirements: Service Animals</a:t>
            </a:r>
            <a:br>
              <a:rPr lang="en-US" sz="2600" b="1" dirty="0"/>
            </a:br>
            <a:r>
              <a:rPr lang="en-US" sz="2600" b="1" dirty="0"/>
              <a:t>Link</a:t>
            </a:r>
            <a:r>
              <a:rPr lang="en-US" sz="2600" dirty="0"/>
              <a:t>: ada.gov/service_animals_2010.htm</a:t>
            </a:r>
          </a:p>
          <a:p>
            <a:pPr marL="82153" indent="0">
              <a:spcBef>
                <a:spcPts val="600"/>
              </a:spcBef>
              <a:spcAft>
                <a:spcPts val="600"/>
              </a:spcAft>
              <a:buNone/>
            </a:pPr>
            <a:endParaRPr lang="en-US" sz="2600" dirty="0"/>
          </a:p>
          <a:p>
            <a:pPr>
              <a:spcBef>
                <a:spcPts val="600"/>
              </a:spcBef>
              <a:spcAft>
                <a:spcPts val="600"/>
              </a:spcAft>
            </a:pPr>
            <a:r>
              <a:rPr lang="en-US" sz="2600" b="1" dirty="0">
                <a:hlinkClick r:id="rId4" tooltip="Frequently Asked Questions about Service Animals and the ADA"/>
              </a:rPr>
              <a:t>Frequently Asked Questions about Service Animals and the ADA</a:t>
            </a:r>
            <a:br>
              <a:rPr lang="en-US" sz="2600" dirty="0"/>
            </a:br>
            <a:r>
              <a:rPr lang="en-US" sz="2600" b="1" dirty="0"/>
              <a:t>Link</a:t>
            </a:r>
            <a:r>
              <a:rPr lang="en-US" sz="2600" dirty="0"/>
              <a:t>: ada.gov/regs2010/service_animal_qa.html</a:t>
            </a:r>
          </a:p>
        </p:txBody>
      </p:sp>
      <p:sp>
        <p:nvSpPr>
          <p:cNvPr id="3" name="Title 2"/>
          <p:cNvSpPr>
            <a:spLocks noGrp="1"/>
          </p:cNvSpPr>
          <p:nvPr>
            <p:ph type="title"/>
          </p:nvPr>
        </p:nvSpPr>
        <p:spPr>
          <a:xfrm>
            <a:off x="457200" y="274638"/>
            <a:ext cx="8229600" cy="1401762"/>
          </a:xfrm>
        </p:spPr>
        <p:txBody>
          <a:bodyPr>
            <a:noAutofit/>
          </a:bodyPr>
          <a:lstStyle/>
          <a:p>
            <a:r>
              <a:rPr lang="en-US" sz="2800" dirty="0"/>
              <a:t>Resources: Service Animals in </a:t>
            </a:r>
            <a:br>
              <a:rPr lang="en-US" sz="2800" dirty="0"/>
            </a:br>
            <a:r>
              <a:rPr lang="en-US" sz="2800" dirty="0"/>
              <a:t>Health Care Facilities </a:t>
            </a:r>
            <a:br>
              <a:rPr lang="en-US" sz="2800" dirty="0"/>
            </a:br>
            <a:r>
              <a:rPr lang="en-US" sz="2800" dirty="0"/>
              <a:t>(US Department of Justice)</a:t>
            </a:r>
          </a:p>
        </p:txBody>
      </p:sp>
      <p:sp>
        <p:nvSpPr>
          <p:cNvPr id="4" name="Slide Number Placeholder 3"/>
          <p:cNvSpPr>
            <a:spLocks noGrp="1"/>
          </p:cNvSpPr>
          <p:nvPr>
            <p:ph type="sldNum" sz="quarter" idx="12"/>
          </p:nvPr>
        </p:nvSpPr>
        <p:spPr/>
        <p:txBody>
          <a:bodyPr/>
          <a:lstStyle/>
          <a:p>
            <a:fld id="{5D070C15-CD4F-45AD-A160-F4D49C727C22}" type="slidenum">
              <a:rPr lang="en-US" smtClean="0"/>
              <a:pPr/>
              <a:t>59</a:t>
            </a:fld>
            <a:endParaRPr lang="en-US" dirty="0"/>
          </a:p>
        </p:txBody>
      </p:sp>
    </p:spTree>
    <p:extLst>
      <p:ext uri="{BB962C8B-B14F-4D97-AF65-F5344CB8AC3E}">
        <p14:creationId xmlns:p14="http://schemas.microsoft.com/office/powerpoint/2010/main" val="4079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0"/>
            <a:ext cx="7772400" cy="2533650"/>
          </a:xfrm>
        </p:spPr>
        <p:txBody>
          <a:bodyPr anchor="ctr">
            <a:noAutofit/>
          </a:bodyPr>
          <a:lstStyle/>
          <a:p>
            <a:pPr algn="ctr"/>
            <a:r>
              <a:rPr lang="en-US" sz="4400" dirty="0"/>
              <a:t>A Brief Look at the </a:t>
            </a:r>
            <a:br>
              <a:rPr lang="en-US" sz="4400" dirty="0"/>
            </a:br>
            <a:r>
              <a:rPr lang="en-US" sz="4400" dirty="0"/>
              <a:t>Americans with </a:t>
            </a:r>
            <a:br>
              <a:rPr lang="en-US" sz="4400" dirty="0"/>
            </a:br>
            <a:r>
              <a:rPr lang="en-US" sz="4400" dirty="0"/>
              <a:t>Disabilities Act (ADA)</a:t>
            </a:r>
          </a:p>
        </p:txBody>
      </p:sp>
      <p:sp>
        <p:nvSpPr>
          <p:cNvPr id="4" name="Slide Number Placeholder 3"/>
          <p:cNvSpPr>
            <a:spLocks noGrp="1"/>
          </p:cNvSpPr>
          <p:nvPr>
            <p:ph type="sldNum" sz="quarter" idx="12"/>
          </p:nvPr>
        </p:nvSpPr>
        <p:spPr/>
        <p:txBody>
          <a:bodyPr/>
          <a:lstStyle/>
          <a:p>
            <a:fld id="{5D070C15-CD4F-45AD-A160-F4D49C727C22}" type="slidenum">
              <a:rPr lang="en-US" smtClean="0"/>
              <a:pPr/>
              <a:t>6</a:t>
            </a:fld>
            <a:endParaRPr lang="en-US" dirty="0"/>
          </a:p>
        </p:txBody>
      </p:sp>
    </p:spTree>
    <p:extLst>
      <p:ext uri="{BB962C8B-B14F-4D97-AF65-F5344CB8AC3E}">
        <p14:creationId xmlns:p14="http://schemas.microsoft.com/office/powerpoint/2010/main" val="1701875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76400"/>
            <a:ext cx="8229600" cy="4330700"/>
          </a:xfrm>
        </p:spPr>
        <p:txBody>
          <a:bodyPr>
            <a:noAutofit/>
          </a:bodyPr>
          <a:lstStyle/>
          <a:p>
            <a:pPr>
              <a:spcBef>
                <a:spcPts val="600"/>
              </a:spcBef>
              <a:spcAft>
                <a:spcPts val="600"/>
              </a:spcAft>
            </a:pPr>
            <a:r>
              <a:rPr lang="en-US" sz="2400" b="1" dirty="0">
                <a:hlinkClick r:id="rId3" tooltip="Interim Guidance for Public Health Professionals Managing People with COVID-19 in Home Care and Isolation Who Have Pets or Other Animals"/>
              </a:rPr>
              <a:t>Interim Guidance for Public Health Professionals Managing People with COVID-19 in Home Care and Isolation Who Have Pets or Other Animals</a:t>
            </a:r>
            <a:br>
              <a:rPr lang="en-US" sz="2400" dirty="0"/>
            </a:br>
            <a:r>
              <a:rPr lang="en-US" sz="2400" b="1" dirty="0"/>
              <a:t>Web link</a:t>
            </a:r>
            <a:r>
              <a:rPr lang="en-US" sz="2400" dirty="0"/>
              <a:t>: cdc.gov/coronavirus/2019-ncov/php/interim-guidance-managing-people-in-home-care-and-isolation-who-have-pets.html</a:t>
            </a:r>
          </a:p>
          <a:p>
            <a:pPr>
              <a:spcBef>
                <a:spcPts val="600"/>
              </a:spcBef>
              <a:spcAft>
                <a:spcPts val="600"/>
              </a:spcAft>
            </a:pPr>
            <a:r>
              <a:rPr lang="en-US" sz="2400" b="1" dirty="0">
                <a:hlinkClick r:id="rId4" tooltip="Guidelines for Environmental Infection Control in Health-Care Facilities"/>
              </a:rPr>
              <a:t>Guidelines for Environmental Infection Control in Health-Care Facilities</a:t>
            </a:r>
            <a:br>
              <a:rPr lang="en-US" sz="2400" b="1" dirty="0"/>
            </a:br>
            <a:r>
              <a:rPr lang="en-US" sz="2400" b="1" dirty="0"/>
              <a:t>Web link</a:t>
            </a:r>
            <a:r>
              <a:rPr lang="en-US" sz="2400" dirty="0"/>
              <a:t>: cdc.gov/MMWR/preview/MMWRhtml/rr5210a1.htm</a:t>
            </a:r>
          </a:p>
        </p:txBody>
      </p:sp>
      <p:sp>
        <p:nvSpPr>
          <p:cNvPr id="8" name="Title 7"/>
          <p:cNvSpPr>
            <a:spLocks noGrp="1"/>
          </p:cNvSpPr>
          <p:nvPr>
            <p:ph type="title"/>
          </p:nvPr>
        </p:nvSpPr>
        <p:spPr>
          <a:xfrm>
            <a:off x="152400" y="274638"/>
            <a:ext cx="8534400" cy="1143000"/>
          </a:xfrm>
        </p:spPr>
        <p:txBody>
          <a:bodyPr>
            <a:noAutofit/>
          </a:bodyPr>
          <a:lstStyle/>
          <a:p>
            <a:r>
              <a:rPr lang="en-US" sz="2800" dirty="0"/>
              <a:t>Resources: Service Animals </a:t>
            </a:r>
            <a:br>
              <a:rPr lang="en-US" sz="2800" dirty="0"/>
            </a:br>
            <a:r>
              <a:rPr lang="en-US" sz="2800" dirty="0"/>
              <a:t>in Health Care Facilities</a:t>
            </a:r>
            <a:br>
              <a:rPr lang="en-US" sz="2800" dirty="0"/>
            </a:br>
            <a:r>
              <a:rPr lang="en-US" sz="2800" dirty="0"/>
              <a:t>(Centers for Disease Control and Prevention) </a:t>
            </a:r>
            <a:br>
              <a:rPr lang="en-US" sz="2800" dirty="0"/>
            </a:br>
            <a:r>
              <a:rPr lang="en-US" sz="1200" dirty="0"/>
              <a:t>(slide 1 of 2)</a:t>
            </a:r>
          </a:p>
        </p:txBody>
      </p:sp>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defTabSz="342900"/>
            <a:fld id="{2DD240B6-99DF-40F7-BFC7-5DD8D3F7E631}" type="slidenum">
              <a:rPr lang="en-US">
                <a:solidFill>
                  <a:prstClr val="black">
                    <a:tint val="75000"/>
                  </a:prstClr>
                </a:solidFill>
                <a:latin typeface="Calibri"/>
              </a:rPr>
              <a:pPr defTabSz="342900"/>
              <a:t>60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14533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0" y="1905000"/>
            <a:ext cx="8610600" cy="4102100"/>
          </a:xfrm>
        </p:spPr>
        <p:txBody>
          <a:bodyPr>
            <a:noAutofit/>
          </a:bodyPr>
          <a:lstStyle/>
          <a:p>
            <a:pPr marL="82153" indent="0">
              <a:buNone/>
            </a:pPr>
            <a:endParaRPr lang="en-US" sz="2600" dirty="0"/>
          </a:p>
          <a:p>
            <a:r>
              <a:rPr lang="en-US" sz="2600" b="1" dirty="0">
                <a:hlinkClick r:id="rId3" tooltip="Service Animals in Dental Health Care Settings"/>
              </a:rPr>
              <a:t>Service Animals in Dental Health Care Settings</a:t>
            </a:r>
            <a:br>
              <a:rPr lang="en-US" sz="2600" dirty="0"/>
            </a:br>
            <a:r>
              <a:rPr lang="en-US" sz="2600" b="1" dirty="0"/>
              <a:t>Link</a:t>
            </a:r>
            <a:r>
              <a:rPr lang="en-US" sz="2600" dirty="0"/>
              <a:t>: cdc.gov/</a:t>
            </a:r>
            <a:r>
              <a:rPr lang="en-US" sz="2600" dirty="0" err="1"/>
              <a:t>oralhealth</a:t>
            </a:r>
            <a:r>
              <a:rPr lang="en-US" sz="2600" dirty="0"/>
              <a:t>/</a:t>
            </a:r>
            <a:r>
              <a:rPr lang="en-US" sz="2600" dirty="0" err="1"/>
              <a:t>infectioncontrol</a:t>
            </a:r>
            <a:r>
              <a:rPr lang="en-US" sz="2600" dirty="0"/>
              <a:t>/questions/</a:t>
            </a:r>
            <a:r>
              <a:rPr lang="en-US" sz="2600" dirty="0" err="1"/>
              <a:t>animals.html</a:t>
            </a:r>
            <a:endParaRPr lang="en-US" sz="2600" dirty="0"/>
          </a:p>
        </p:txBody>
      </p:sp>
      <p:sp>
        <p:nvSpPr>
          <p:cNvPr id="8" name="Title 7"/>
          <p:cNvSpPr>
            <a:spLocks noGrp="1"/>
          </p:cNvSpPr>
          <p:nvPr>
            <p:ph type="title"/>
          </p:nvPr>
        </p:nvSpPr>
        <p:spPr>
          <a:xfrm>
            <a:off x="152400" y="274638"/>
            <a:ext cx="8534400" cy="1143000"/>
          </a:xfrm>
        </p:spPr>
        <p:txBody>
          <a:bodyPr>
            <a:noAutofit/>
          </a:bodyPr>
          <a:lstStyle/>
          <a:p>
            <a:r>
              <a:rPr lang="en-US" sz="2800" dirty="0"/>
              <a:t>Resources: Service Animals </a:t>
            </a:r>
            <a:br>
              <a:rPr lang="en-US" sz="2800" dirty="0"/>
            </a:br>
            <a:r>
              <a:rPr lang="en-US" sz="2800" dirty="0"/>
              <a:t>in Health Care Facilities</a:t>
            </a:r>
            <a:br>
              <a:rPr lang="en-US" sz="2800" dirty="0"/>
            </a:br>
            <a:r>
              <a:rPr lang="en-US" sz="2800" dirty="0"/>
              <a:t>(Centers for Disease Control and Prevention)</a:t>
            </a:r>
            <a:br>
              <a:rPr lang="en-US" sz="2800" dirty="0"/>
            </a:br>
            <a:r>
              <a:rPr lang="en-US" sz="1200" dirty="0"/>
              <a:t>(slide 2 of 2)</a:t>
            </a:r>
          </a:p>
        </p:txBody>
      </p:sp>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defTabSz="342900"/>
            <a:fld id="{2DD240B6-99DF-40F7-BFC7-5DD8D3F7E631}" type="slidenum">
              <a:rPr lang="en-US">
                <a:solidFill>
                  <a:prstClr val="black">
                    <a:tint val="75000"/>
                  </a:prstClr>
                </a:solidFill>
                <a:latin typeface="Calibri"/>
              </a:rPr>
              <a:pPr defTabSz="342900"/>
              <a:t>61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4606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400" dirty="0"/>
              <a:t>Resources: Service Animals in Health Care Facilities</a:t>
            </a:r>
            <a:br>
              <a:rPr lang="en-US" sz="2400" dirty="0"/>
            </a:br>
            <a:r>
              <a:rPr lang="en-US" sz="2400" dirty="0"/>
              <a:t>(U.S. Department of Health and Human Services)</a:t>
            </a:r>
            <a:endParaRPr lang="en-US" sz="900" dirty="0"/>
          </a:p>
        </p:txBody>
      </p:sp>
      <p:sp>
        <p:nvSpPr>
          <p:cNvPr id="7" name="Content Placeholder 2"/>
          <p:cNvSpPr>
            <a:spLocks noGrp="1"/>
          </p:cNvSpPr>
          <p:nvPr>
            <p:ph idx="1"/>
          </p:nvPr>
        </p:nvSpPr>
        <p:spPr>
          <a:xfrm>
            <a:off x="342900" y="1905000"/>
            <a:ext cx="8172450" cy="3794413"/>
          </a:xfrm>
        </p:spPr>
        <p:txBody>
          <a:bodyPr>
            <a:normAutofit/>
          </a:bodyPr>
          <a:lstStyle/>
          <a:p>
            <a:pPr>
              <a:lnSpc>
                <a:spcPct val="124000"/>
              </a:lnSpc>
              <a:spcBef>
                <a:spcPts val="225"/>
              </a:spcBef>
              <a:spcAft>
                <a:spcPts val="225"/>
              </a:spcAft>
            </a:pPr>
            <a:r>
              <a:rPr lang="en-US" sz="2800" b="1" dirty="0">
                <a:hlinkClick r:id="rId3" tooltip="Understanding How to Accommodate Service Animals in Healthcare Facilities"/>
              </a:rPr>
              <a:t>Understanding How to Accommodate Service Animals in Healthcare Facilities</a:t>
            </a:r>
            <a:br>
              <a:rPr lang="en-US" sz="2800" dirty="0"/>
            </a:br>
            <a:r>
              <a:rPr lang="en-US" sz="2800" b="1" dirty="0"/>
              <a:t>Link</a:t>
            </a:r>
            <a:r>
              <a:rPr lang="en-US" sz="2800" dirty="0"/>
              <a:t>: </a:t>
            </a:r>
            <a:r>
              <a:rPr lang="en-US" sz="2800" dirty="0" err="1"/>
              <a:t>phe.gov</a:t>
            </a:r>
            <a:r>
              <a:rPr lang="en-US" sz="2800" dirty="0"/>
              <a:t>/Preparedness/planning/</a:t>
            </a:r>
            <a:r>
              <a:rPr lang="en-US" sz="2800" dirty="0" err="1"/>
              <a:t>abc</a:t>
            </a:r>
            <a:r>
              <a:rPr lang="en-US" sz="2800" dirty="0"/>
              <a:t>/Pages/service-</a:t>
            </a:r>
            <a:r>
              <a:rPr lang="en-US" sz="2800" dirty="0" err="1"/>
              <a:t>animals.aspx</a:t>
            </a:r>
            <a:br>
              <a:rPr lang="en-US" sz="2800" dirty="0"/>
            </a:br>
            <a:endParaRPr lang="en-US" sz="2800" dirty="0"/>
          </a:p>
        </p:txBody>
      </p:sp>
      <p:sp>
        <p:nvSpPr>
          <p:cNvPr id="6" name="Slide Number Placeholder 5">
            <a:extLst>
              <a:ext uri="{FF2B5EF4-FFF2-40B4-BE49-F238E27FC236}">
                <a16:creationId xmlns:a16="http://schemas.microsoft.com/office/drawing/2014/main" id="{225FBADC-227A-4109-AA4F-C5A1129E7F22}"/>
              </a:ext>
            </a:extLst>
          </p:cNvPr>
          <p:cNvSpPr>
            <a:spLocks noGrp="1"/>
          </p:cNvSpPr>
          <p:nvPr>
            <p:ph type="sldNum" sz="quarter" idx="12"/>
          </p:nvPr>
        </p:nvSpPr>
        <p:spPr/>
        <p:txBody>
          <a:bodyPr/>
          <a:lstStyle/>
          <a:p>
            <a:pPr defTabSz="342900"/>
            <a:fld id="{2DD240B6-99DF-40F7-BFC7-5DD8D3F7E631}" type="slidenum">
              <a:rPr lang="en-US">
                <a:solidFill>
                  <a:prstClr val="black">
                    <a:tint val="75000"/>
                  </a:prstClr>
                </a:solidFill>
                <a:latin typeface="Calibri"/>
              </a:rPr>
              <a:pPr defTabSz="342900"/>
              <a:t>62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908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4"/>
          <p:cNvSpPr>
            <a:spLocks noGrp="1"/>
          </p:cNvSpPr>
          <p:nvPr>
            <p:ph idx="1"/>
          </p:nvPr>
        </p:nvSpPr>
        <p:spPr/>
        <p:txBody>
          <a:bodyPr>
            <a:noAutofit/>
          </a:bodyPr>
          <a:lstStyle/>
          <a:p>
            <a:pPr marL="0" indent="0">
              <a:buNone/>
              <a:defRPr/>
            </a:pPr>
            <a:r>
              <a:rPr lang="en-US" altLang="en-US" sz="2400" b="1" dirty="0"/>
              <a:t>DISCLAIMER</a:t>
            </a:r>
            <a:r>
              <a:rPr lang="en-US" altLang="en-US" sz="2400" dirty="0"/>
              <a:t>:  </a:t>
            </a:r>
            <a:r>
              <a:rPr lang="en-US" sz="2400" dirty="0"/>
              <a:t>The contents of this presentation were developed by the Southeast ADA Center under a grant from the National Institute on Disability, Independent Living, and Rehabilitation Research (NIDILRR grant number 90DP0090-01-00). NIDILRR is a Center within the Administration for Community Living (ACL), Department of Health and Human Services (HHS). The contents of this publication do not necessarily represent the policy of NIDILRR, ACL, HHS, and you should not assume endorsement by the Federal Government.</a:t>
            </a:r>
          </a:p>
          <a:p>
            <a:pPr>
              <a:defRPr/>
            </a:pPr>
            <a:endParaRPr lang="en-US" altLang="en-US" sz="100" dirty="0"/>
          </a:p>
        </p:txBody>
      </p:sp>
      <p:sp>
        <p:nvSpPr>
          <p:cNvPr id="2" name="Title 1">
            <a:extLst>
              <a:ext uri="{FF2B5EF4-FFF2-40B4-BE49-F238E27FC236}">
                <a16:creationId xmlns:a16="http://schemas.microsoft.com/office/drawing/2014/main" id="{75F2E56C-2A7A-BD42-88A2-C0140C8304DC}"/>
              </a:ext>
            </a:extLst>
          </p:cNvPr>
          <p:cNvSpPr>
            <a:spLocks noGrp="1"/>
          </p:cNvSpPr>
          <p:nvPr>
            <p:ph type="title"/>
          </p:nvPr>
        </p:nvSpPr>
        <p:spPr/>
        <p:txBody>
          <a:bodyPr/>
          <a:lstStyle/>
          <a:p>
            <a:r>
              <a:rPr lang="en-US" dirty="0"/>
              <a:t>Disclaimer </a:t>
            </a:r>
            <a:r>
              <a:rPr lang="en-US" sz="1200" i="1" dirty="0"/>
              <a:t>(slide 1 of 3)</a:t>
            </a:r>
          </a:p>
        </p:txBody>
      </p:sp>
    </p:spTree>
    <p:extLst>
      <p:ext uri="{BB962C8B-B14F-4D97-AF65-F5344CB8AC3E}">
        <p14:creationId xmlns:p14="http://schemas.microsoft.com/office/powerpoint/2010/main" val="3426600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4"/>
          <p:cNvSpPr>
            <a:spLocks noGrp="1"/>
          </p:cNvSpPr>
          <p:nvPr>
            <p:ph idx="1"/>
          </p:nvPr>
        </p:nvSpPr>
        <p:spPr>
          <a:xfrm>
            <a:off x="457200" y="1219200"/>
            <a:ext cx="8229600" cy="5148262"/>
          </a:xfrm>
        </p:spPr>
        <p:txBody>
          <a:bodyPr>
            <a:normAutofit fontScale="77500" lnSpcReduction="20000"/>
          </a:bodyPr>
          <a:lstStyle/>
          <a:p>
            <a:pPr marL="0" indent="0">
              <a:buNone/>
              <a:defRPr/>
            </a:pPr>
            <a:r>
              <a:rPr lang="en-US" sz="3100" dirty="0"/>
              <a:t>The information, materials, and/or technical assistance provided by the Southeast ADA Center are intended solely as informal guidance, and are neither a determination of your legal rights or responsibilities under the ADA, nor binding on any agency with enforcement responsibility under the ADA. The Southeast ADA Center does not warrant the accuracy of any information contained herein. Furthermore, in order to effectively provide technical assistance to all individuals and entities covered by the ADA, NIDILRR requires the Southeast ADA Center to assure confidentiality of communications between those covered and the Center. Any links to non-Southeast ADA Center information are provided as a courtesy, and are neither intended to, nor do they constitute, an endorsement of the linked materials.</a:t>
            </a:r>
          </a:p>
          <a:p>
            <a:pPr>
              <a:defRPr/>
            </a:pPr>
            <a:endParaRPr lang="en-US" altLang="en-US" sz="100" dirty="0"/>
          </a:p>
        </p:txBody>
      </p:sp>
      <p:sp>
        <p:nvSpPr>
          <p:cNvPr id="2" name="Title 1">
            <a:extLst>
              <a:ext uri="{FF2B5EF4-FFF2-40B4-BE49-F238E27FC236}">
                <a16:creationId xmlns:a16="http://schemas.microsoft.com/office/drawing/2014/main" id="{75F2E56C-2A7A-BD42-88A2-C0140C8304DC}"/>
              </a:ext>
            </a:extLst>
          </p:cNvPr>
          <p:cNvSpPr>
            <a:spLocks noGrp="1"/>
          </p:cNvSpPr>
          <p:nvPr>
            <p:ph type="title"/>
          </p:nvPr>
        </p:nvSpPr>
        <p:spPr/>
        <p:txBody>
          <a:bodyPr/>
          <a:lstStyle/>
          <a:p>
            <a:r>
              <a:rPr lang="en-US" dirty="0"/>
              <a:t>Disclaimer </a:t>
            </a:r>
            <a:r>
              <a:rPr lang="en-US" sz="1200" i="1" dirty="0"/>
              <a:t>(slide 2 of 3)</a:t>
            </a:r>
          </a:p>
        </p:txBody>
      </p:sp>
    </p:spTree>
    <p:extLst>
      <p:ext uri="{BB962C8B-B14F-4D97-AF65-F5344CB8AC3E}">
        <p14:creationId xmlns:p14="http://schemas.microsoft.com/office/powerpoint/2010/main" val="1596500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4"/>
          <p:cNvSpPr>
            <a:spLocks noGrp="1"/>
          </p:cNvSpPr>
          <p:nvPr>
            <p:ph idx="1"/>
          </p:nvPr>
        </p:nvSpPr>
        <p:spPr/>
        <p:txBody>
          <a:bodyPr>
            <a:normAutofit/>
          </a:bodyPr>
          <a:lstStyle/>
          <a:p>
            <a:pPr marL="0" indent="0">
              <a:buNone/>
              <a:defRPr/>
            </a:pPr>
            <a:endParaRPr lang="en-US" sz="2600" dirty="0"/>
          </a:p>
          <a:p>
            <a:pPr marL="0" indent="0">
              <a:buNone/>
              <a:defRPr/>
            </a:pPr>
            <a:r>
              <a:rPr lang="en-US" sz="2400" dirty="0"/>
              <a:t>You should be aware that NIDILRR is not responsible for enforcement of the ADA. For more information or assistance, please contact the Southeast ADA Center via its web site at </a:t>
            </a:r>
            <a:r>
              <a:rPr lang="en-US" sz="2400" u="sng" dirty="0">
                <a:hlinkClick r:id="rId3"/>
              </a:rPr>
              <a:t>adasoutheast.org</a:t>
            </a:r>
            <a:r>
              <a:rPr lang="en-US" sz="2400" dirty="0"/>
              <a:t> or by </a:t>
            </a:r>
            <a:r>
              <a:rPr lang="en-US" sz="2400"/>
              <a:t>calling </a:t>
            </a:r>
            <a:br>
              <a:rPr lang="en-US" sz="2400"/>
            </a:br>
            <a:r>
              <a:rPr lang="en-US" sz="2400"/>
              <a:t>1-800-949-4232 </a:t>
            </a:r>
            <a:r>
              <a:rPr lang="en-US" sz="2400" dirty="0"/>
              <a:t>or 404-541-9001.</a:t>
            </a:r>
          </a:p>
          <a:p>
            <a:pPr>
              <a:defRPr/>
            </a:pPr>
            <a:endParaRPr lang="en-US" altLang="en-US" sz="100" dirty="0"/>
          </a:p>
        </p:txBody>
      </p:sp>
      <p:sp>
        <p:nvSpPr>
          <p:cNvPr id="2" name="Title 1">
            <a:extLst>
              <a:ext uri="{FF2B5EF4-FFF2-40B4-BE49-F238E27FC236}">
                <a16:creationId xmlns:a16="http://schemas.microsoft.com/office/drawing/2014/main" id="{75F2E56C-2A7A-BD42-88A2-C0140C8304DC}"/>
              </a:ext>
            </a:extLst>
          </p:cNvPr>
          <p:cNvSpPr>
            <a:spLocks noGrp="1"/>
          </p:cNvSpPr>
          <p:nvPr>
            <p:ph type="title"/>
          </p:nvPr>
        </p:nvSpPr>
        <p:spPr/>
        <p:txBody>
          <a:bodyPr/>
          <a:lstStyle/>
          <a:p>
            <a:r>
              <a:rPr lang="en-US" dirty="0"/>
              <a:t>Disclaimer </a:t>
            </a:r>
            <a:r>
              <a:rPr lang="en-US" sz="1200" i="1" dirty="0"/>
              <a:t>(slide 3 of 3)</a:t>
            </a:r>
          </a:p>
        </p:txBody>
      </p:sp>
    </p:spTree>
    <p:extLst>
      <p:ext uri="{BB962C8B-B14F-4D97-AF65-F5344CB8AC3E}">
        <p14:creationId xmlns:p14="http://schemas.microsoft.com/office/powerpoint/2010/main" val="43026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DA Blocks" descr="Three blocks sitting side by side. Block #1 has the letter &quot;A&quot; in text, Braille, and sign language. Block #2 has the letter &quot;D&quot; in text, Braille, and sign language. Block #3 has the letter &quot;A&quot; in text, Braille, and sign language. &quot;Americans with Disabilities Act&quot; is in blue text under the building blocks." title="ADA - Americans with Disabilities 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1600200"/>
            <a:ext cx="1678781" cy="70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3" descr="Three building blocks with A on block 1, D on block 2, and A on block 3. The phrase &quot;Americans with Disabilites Act&quot; is across the bottom." title="ADA Building Blocks"/>
          <p:cNvSpPr>
            <a:spLocks noGrp="1" noChangeArrowheads="1"/>
          </p:cNvSpPr>
          <p:nvPr>
            <p:ph idx="1"/>
          </p:nvPr>
        </p:nvSpPr>
        <p:spPr>
          <a:xfrm>
            <a:off x="457200" y="1447800"/>
            <a:ext cx="8229600" cy="4525962"/>
          </a:xfrm>
        </p:spPr>
        <p:txBody>
          <a:bodyPr>
            <a:normAutofit lnSpcReduction="10000"/>
          </a:bodyPr>
          <a:lstStyle/>
          <a:p>
            <a:pPr eaLnBrk="1" hangingPunct="1"/>
            <a:r>
              <a:rPr lang="en-US" sz="2800" dirty="0"/>
              <a:t>Americans with Disabilities Act </a:t>
            </a:r>
          </a:p>
          <a:p>
            <a:pPr lvl="1"/>
            <a:r>
              <a:rPr lang="en-US" sz="2800" b="1" dirty="0"/>
              <a:t>Civil rights law</a:t>
            </a:r>
            <a:r>
              <a:rPr lang="en-US" sz="2800" dirty="0"/>
              <a:t> passed in 1990</a:t>
            </a:r>
          </a:p>
          <a:p>
            <a:pPr eaLnBrk="1" hangingPunct="1"/>
            <a:endParaRPr lang="en-US" sz="2800" dirty="0"/>
          </a:p>
          <a:p>
            <a:pPr eaLnBrk="1" hangingPunct="1"/>
            <a:r>
              <a:rPr lang="en-US" sz="2800" b="1" dirty="0"/>
              <a:t>Promotes equal opportunity </a:t>
            </a:r>
            <a:r>
              <a:rPr lang="en-US" sz="2800" dirty="0"/>
              <a:t>for people with disabilities in employment, by state and local government agencies, and by private businesses.</a:t>
            </a:r>
          </a:p>
          <a:p>
            <a:pPr eaLnBrk="1" hangingPunct="1"/>
            <a:endParaRPr lang="en-US" sz="2800" dirty="0"/>
          </a:p>
          <a:p>
            <a:pPr eaLnBrk="1" hangingPunct="1"/>
            <a:r>
              <a:rPr lang="en-US" sz="2800" b="1" dirty="0"/>
              <a:t>Goal: The full inclusion of people with disabilities in all aspects of American society.</a:t>
            </a:r>
          </a:p>
          <a:p>
            <a:pPr marL="82153" indent="0">
              <a:buNone/>
            </a:pPr>
            <a:endParaRPr lang="en-US" dirty="0"/>
          </a:p>
        </p:txBody>
      </p:sp>
      <p:sp>
        <p:nvSpPr>
          <p:cNvPr id="16386" name="Title"/>
          <p:cNvSpPr>
            <a:spLocks noGrp="1" noChangeArrowheads="1"/>
          </p:cNvSpPr>
          <p:nvPr>
            <p:ph type="title"/>
          </p:nvPr>
        </p:nvSpPr>
        <p:spPr/>
        <p:txBody>
          <a:bodyPr>
            <a:normAutofit/>
          </a:bodyPr>
          <a:lstStyle/>
          <a:p>
            <a:pPr eaLnBrk="1" hangingPunct="1"/>
            <a:r>
              <a:rPr lang="en-US" sz="4000" dirty="0"/>
              <a:t>What is the ADA?</a:t>
            </a:r>
          </a:p>
        </p:txBody>
      </p:sp>
      <p:sp>
        <p:nvSpPr>
          <p:cNvPr id="2" name="Slide Number Placeholder 1">
            <a:extLst>
              <a:ext uri="{FF2B5EF4-FFF2-40B4-BE49-F238E27FC236}">
                <a16:creationId xmlns:a16="http://schemas.microsoft.com/office/drawing/2014/main" id="{B05CB7D5-3577-0942-B9CE-CC477CDD098B}"/>
              </a:ext>
            </a:extLst>
          </p:cNvPr>
          <p:cNvSpPr>
            <a:spLocks noGrp="1"/>
          </p:cNvSpPr>
          <p:nvPr>
            <p:ph type="sldNum" sz="quarter" idx="12"/>
          </p:nvPr>
        </p:nvSpPr>
        <p:spPr/>
        <p:txBody>
          <a:bodyPr/>
          <a:lstStyle/>
          <a:p>
            <a:fld id="{1585F92A-5ADF-405E-BA6B-15618F260B89}" type="slidenum">
              <a:rPr lang="en-US" smtClean="0"/>
              <a:pPr/>
              <a:t>7</a:t>
            </a:fld>
            <a:endParaRPr lang="en-US" dirty="0"/>
          </a:p>
        </p:txBody>
      </p:sp>
    </p:spTree>
    <p:extLst>
      <p:ext uri="{BB962C8B-B14F-4D97-AF65-F5344CB8AC3E}">
        <p14:creationId xmlns:p14="http://schemas.microsoft.com/office/powerpoint/2010/main" val="192967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a:t>The ADA clearly states that our nation’s goals regarding individuals with disabilities are to “assure </a:t>
            </a:r>
            <a:r>
              <a:rPr lang="en-US" sz="3200" b="1" dirty="0"/>
              <a:t>equality of opportunity</a:t>
            </a:r>
            <a:r>
              <a:rPr lang="en-US" sz="3200" dirty="0"/>
              <a:t>, </a:t>
            </a:r>
            <a:r>
              <a:rPr lang="en-US" sz="3200" b="1" dirty="0"/>
              <a:t>full participation</a:t>
            </a:r>
            <a:r>
              <a:rPr lang="en-US" sz="3200" dirty="0"/>
              <a:t>, </a:t>
            </a:r>
            <a:r>
              <a:rPr lang="en-US" sz="3200" b="1" dirty="0"/>
              <a:t>independent living</a:t>
            </a:r>
            <a:r>
              <a:rPr lang="en-US" sz="3200" dirty="0"/>
              <a:t>, and </a:t>
            </a:r>
            <a:r>
              <a:rPr lang="en-US" sz="3200" b="1" dirty="0"/>
              <a:t>economic self-sufficiency</a:t>
            </a:r>
            <a:r>
              <a:rPr lang="en-US" sz="3200" dirty="0"/>
              <a:t>.” </a:t>
            </a:r>
          </a:p>
          <a:p>
            <a:pPr marL="0" indent="0">
              <a:buNone/>
            </a:pPr>
            <a:endParaRPr lang="en-US" b="0" dirty="0"/>
          </a:p>
          <a:p>
            <a:pPr marL="0" indent="0">
              <a:buNone/>
            </a:pPr>
            <a:r>
              <a:rPr lang="en-US" b="1" dirty="0"/>
              <a:t>Source</a:t>
            </a:r>
            <a:r>
              <a:rPr lang="en-US" b="0" dirty="0"/>
              <a:t>: </a:t>
            </a:r>
            <a:r>
              <a:rPr lang="en-US" b="1" dirty="0">
                <a:hlinkClick r:id="rId2" tooltip="ADA Findings and Purposes"/>
              </a:rPr>
              <a:t>ADA Findings and Purposes</a:t>
            </a:r>
            <a:endParaRPr lang="en-US" b="1" dirty="0"/>
          </a:p>
          <a:p>
            <a:pPr marL="0" indent="0">
              <a:buNone/>
            </a:pPr>
            <a:r>
              <a:rPr lang="en-US" b="1" dirty="0"/>
              <a:t>Link</a:t>
            </a:r>
            <a:r>
              <a:rPr lang="en-US" dirty="0"/>
              <a:t>: </a:t>
            </a:r>
            <a:r>
              <a:rPr lang="en-US" b="0" dirty="0"/>
              <a:t>eeoc.gov/laws/statutes/ada.cfm </a:t>
            </a:r>
          </a:p>
        </p:txBody>
      </p:sp>
      <p:sp>
        <p:nvSpPr>
          <p:cNvPr id="2" name="Title 1"/>
          <p:cNvSpPr>
            <a:spLocks noGrp="1"/>
          </p:cNvSpPr>
          <p:nvPr>
            <p:ph type="title"/>
          </p:nvPr>
        </p:nvSpPr>
        <p:spPr/>
        <p:txBody>
          <a:bodyPr>
            <a:noAutofit/>
          </a:bodyPr>
          <a:lstStyle/>
          <a:p>
            <a:pPr algn="ctr"/>
            <a:r>
              <a:rPr lang="en-US" dirty="0">
                <a:solidFill>
                  <a:schemeClr val="tx1"/>
                </a:solidFill>
              </a:rPr>
              <a:t>The ADA - Our Nation’s Goals</a:t>
            </a:r>
          </a:p>
        </p:txBody>
      </p:sp>
      <p:sp>
        <p:nvSpPr>
          <p:cNvPr id="5" name="Slide Number Placeholder 4">
            <a:extLst>
              <a:ext uri="{FF2B5EF4-FFF2-40B4-BE49-F238E27FC236}">
                <a16:creationId xmlns:a16="http://schemas.microsoft.com/office/drawing/2014/main" id="{41140C72-5865-B04C-9A30-0D46AA2CC6A5}"/>
              </a:ext>
            </a:extLst>
          </p:cNvPr>
          <p:cNvSpPr>
            <a:spLocks noGrp="1"/>
          </p:cNvSpPr>
          <p:nvPr>
            <p:ph type="sldNum" sz="quarter" idx="12"/>
          </p:nvPr>
        </p:nvSpPr>
        <p:spPr/>
        <p:txBody>
          <a:bodyPr/>
          <a:lstStyle/>
          <a:p>
            <a:fld id="{1585F92A-5ADF-405E-BA6B-15618F260B89}" type="slidenum">
              <a:rPr lang="en-US" smtClean="0"/>
              <a:pPr/>
              <a:t>8</a:t>
            </a:fld>
            <a:endParaRPr lang="en-US" dirty="0"/>
          </a:p>
        </p:txBody>
      </p:sp>
    </p:spTree>
    <p:extLst>
      <p:ext uri="{BB962C8B-B14F-4D97-AF65-F5344CB8AC3E}">
        <p14:creationId xmlns:p14="http://schemas.microsoft.com/office/powerpoint/2010/main" val="1038775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1138"/>
            <a:ext cx="8686800" cy="4525962"/>
          </a:xfrm>
        </p:spPr>
        <p:txBody>
          <a:bodyPr>
            <a:normAutofit/>
          </a:bodyPr>
          <a:lstStyle/>
          <a:p>
            <a:pPr>
              <a:spcBef>
                <a:spcPts val="225"/>
              </a:spcBef>
              <a:spcAft>
                <a:spcPts val="225"/>
              </a:spcAft>
            </a:pPr>
            <a:r>
              <a:rPr lang="en-US" sz="3200" b="1" dirty="0"/>
              <a:t>Employment</a:t>
            </a:r>
            <a:r>
              <a:rPr lang="en-US" sz="3200" dirty="0"/>
              <a:t> (Title I); </a:t>
            </a:r>
          </a:p>
          <a:p>
            <a:pPr>
              <a:spcBef>
                <a:spcPts val="225"/>
              </a:spcBef>
              <a:spcAft>
                <a:spcPts val="225"/>
              </a:spcAft>
            </a:pPr>
            <a:r>
              <a:rPr lang="en-US" sz="3200" b="1" dirty="0">
                <a:solidFill>
                  <a:schemeClr val="accent4"/>
                </a:solidFill>
              </a:rPr>
              <a:t>State and local government</a:t>
            </a:r>
            <a:r>
              <a:rPr lang="en-US" sz="3200" dirty="0">
                <a:solidFill>
                  <a:schemeClr val="accent4"/>
                </a:solidFill>
              </a:rPr>
              <a:t> </a:t>
            </a:r>
            <a:r>
              <a:rPr lang="en-US" sz="3200" dirty="0"/>
              <a:t>programs (Title II);  </a:t>
            </a:r>
          </a:p>
          <a:p>
            <a:pPr>
              <a:spcBef>
                <a:spcPts val="225"/>
              </a:spcBef>
              <a:spcAft>
                <a:spcPts val="225"/>
              </a:spcAft>
            </a:pPr>
            <a:r>
              <a:rPr lang="en-US" sz="3200" b="1" dirty="0">
                <a:solidFill>
                  <a:schemeClr val="accent4"/>
                </a:solidFill>
              </a:rPr>
              <a:t>Public Accommodations </a:t>
            </a:r>
            <a:r>
              <a:rPr lang="en-US" sz="3200" dirty="0"/>
              <a:t>[private businesses including non-profit groups] (Title III) </a:t>
            </a:r>
          </a:p>
          <a:p>
            <a:pPr>
              <a:spcBef>
                <a:spcPts val="225"/>
              </a:spcBef>
              <a:spcAft>
                <a:spcPts val="225"/>
              </a:spcAft>
            </a:pPr>
            <a:r>
              <a:rPr lang="en-US" sz="3200" b="1" dirty="0"/>
              <a:t>Transportation</a:t>
            </a:r>
            <a:r>
              <a:rPr lang="en-US" sz="3200" dirty="0"/>
              <a:t> (Titles II and III)</a:t>
            </a:r>
          </a:p>
          <a:p>
            <a:pPr>
              <a:spcBef>
                <a:spcPts val="225"/>
              </a:spcBef>
              <a:spcAft>
                <a:spcPts val="225"/>
              </a:spcAft>
            </a:pPr>
            <a:r>
              <a:rPr lang="en-US" sz="3200" b="1" dirty="0"/>
              <a:t>Telecommunications</a:t>
            </a:r>
            <a:r>
              <a:rPr lang="en-US" sz="3200" dirty="0"/>
              <a:t> (Title IV)</a:t>
            </a:r>
          </a:p>
        </p:txBody>
      </p:sp>
      <p:sp>
        <p:nvSpPr>
          <p:cNvPr id="2" name="Title 1"/>
          <p:cNvSpPr>
            <a:spLocks noGrp="1"/>
          </p:cNvSpPr>
          <p:nvPr>
            <p:ph type="title"/>
          </p:nvPr>
        </p:nvSpPr>
        <p:spPr/>
        <p:txBody>
          <a:bodyPr/>
          <a:lstStyle/>
          <a:p>
            <a:pPr algn="ctr"/>
            <a:r>
              <a:rPr lang="en-US" dirty="0"/>
              <a:t>The ADA Applies to:</a:t>
            </a:r>
          </a:p>
        </p:txBody>
      </p:sp>
    </p:spTree>
    <p:extLst>
      <p:ext uri="{BB962C8B-B14F-4D97-AF65-F5344CB8AC3E}">
        <p14:creationId xmlns:p14="http://schemas.microsoft.com/office/powerpoint/2010/main" val="3927433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3">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2E43FF"/>
      </a:hlink>
      <a:folHlink>
        <a:srgbClr val="7F3E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SEADA_PPT_Template" id="{F3B86560-7025-4648-A452-21CE28526E0D}" vid="{E835D74D-034D-1445-A349-6912059F87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SEADA_PPT_Template</Template>
  <TotalTime>4869</TotalTime>
  <Words>4374</Words>
  <Application>Microsoft Office PowerPoint</Application>
  <PresentationFormat>On-screen Show (4:3)</PresentationFormat>
  <Paragraphs>389</Paragraphs>
  <Slides>65</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Century Gothic</vt:lpstr>
      <vt:lpstr>Lucida Sans Unicode</vt:lpstr>
      <vt:lpstr>Times New Roman</vt:lpstr>
      <vt:lpstr>Verdana</vt:lpstr>
      <vt:lpstr>Wingdings</vt:lpstr>
      <vt:lpstr>Wingdings 2</vt:lpstr>
      <vt:lpstr>Wingdings 3</vt:lpstr>
      <vt:lpstr>Concourse</vt:lpstr>
      <vt:lpstr>Who Let the Dogs  (and Miniature Horses) In?  Service Animals in  Health Care Facilities</vt:lpstr>
      <vt:lpstr>Learning Objectives</vt:lpstr>
      <vt:lpstr>An Overview of the  ADA National Network</vt:lpstr>
      <vt:lpstr>ADA National Network 1-800-949-4232 www.adata.org</vt:lpstr>
      <vt:lpstr>Our Funding</vt:lpstr>
      <vt:lpstr>A Brief Look at the  Americans with  Disabilities Act (ADA)</vt:lpstr>
      <vt:lpstr>What is the ADA?</vt:lpstr>
      <vt:lpstr>The ADA - Our Nation’s Goals</vt:lpstr>
      <vt:lpstr>The ADA Applies to:</vt:lpstr>
      <vt:lpstr>ADA Title II - Examples of  Health Care Facilities</vt:lpstr>
      <vt:lpstr>ADA Title III - Examples of  Health Care Facilities</vt:lpstr>
      <vt:lpstr>What is a reasonable modification?</vt:lpstr>
      <vt:lpstr>Reasonable Modifications and Service Animals</vt:lpstr>
      <vt:lpstr>What Are Service Animals?</vt:lpstr>
      <vt:lpstr>A Service Animal Is Defined As…</vt:lpstr>
      <vt:lpstr>Monkeys and Ferrets and Snakes…Oh my!</vt:lpstr>
      <vt:lpstr>Miniature Horses</vt:lpstr>
      <vt:lpstr>Service Animals are  Working and Active</vt:lpstr>
      <vt:lpstr>Examples of a Service Animal’s Work</vt:lpstr>
      <vt:lpstr>More Examples of a  Service Animal’s Work</vt:lpstr>
      <vt:lpstr>Service animals are not pets!</vt:lpstr>
      <vt:lpstr>Let’s Compare!</vt:lpstr>
      <vt:lpstr>Dogs or Miniature Horses What’s the Difference?</vt:lpstr>
      <vt:lpstr>Miniature Horses: When and Where?</vt:lpstr>
      <vt:lpstr>Emotional Support Animals</vt:lpstr>
      <vt:lpstr>Therapy Animals</vt:lpstr>
      <vt:lpstr>Service Animals in a  Health Care Facility</vt:lpstr>
      <vt:lpstr>Service Animals in a Health Care Facility – Are They Allowed?</vt:lpstr>
      <vt:lpstr>Service Animals in a Health Care Facility Making Decisions about Access (slide 1 of 2)</vt:lpstr>
      <vt:lpstr>Service Animals in a Health Care Facility Making Decisions about Access (slide 2 of 2)</vt:lpstr>
      <vt:lpstr>Service Animals in a Health Care Facility Separating the Animal from the Handler</vt:lpstr>
      <vt:lpstr>Questions, Questions</vt:lpstr>
      <vt:lpstr>What Can You Ask?</vt:lpstr>
      <vt:lpstr>Should You Ask the Questions?</vt:lpstr>
      <vt:lpstr>Things You May Not Ask</vt:lpstr>
      <vt:lpstr>What Can I Expect from a Person with a Disability and the  Service Animal?</vt:lpstr>
      <vt:lpstr>Housebroken</vt:lpstr>
      <vt:lpstr>Tethered and  Under Handler’s Control</vt:lpstr>
      <vt:lpstr>Identification Is Not Required</vt:lpstr>
      <vt:lpstr>Excluding a Service Animal</vt:lpstr>
      <vt:lpstr>Allergies and Fear of Dogs</vt:lpstr>
      <vt:lpstr>Exclude Animals, Not People</vt:lpstr>
      <vt:lpstr>Care and Supervision</vt:lpstr>
      <vt:lpstr>Relief Areas for Service Animals</vt:lpstr>
      <vt:lpstr>What About State or Local Laws?</vt:lpstr>
      <vt:lpstr>Surcharges</vt:lpstr>
      <vt:lpstr>Service Animal  Sample Policies and Procedures</vt:lpstr>
      <vt:lpstr>Are service animal policies required?</vt:lpstr>
      <vt:lpstr>Michigan Department of Health and Human Services Service Animal Policy and Forms (ADA Title II)</vt:lpstr>
      <vt:lpstr>U.S. Department of Justice Settlement Agreement  Service Animal Policy (ADA Title III)</vt:lpstr>
      <vt:lpstr>Stanford Health Care (California)  Service Animal Policy (ADA Title III)</vt:lpstr>
      <vt:lpstr>The Johns Hopkins Hospital (Maryland) Service Animal Policy (ADA Title III)</vt:lpstr>
      <vt:lpstr>Resources</vt:lpstr>
      <vt:lpstr>ADA Title II Regulations  (State &amp; Local Governments) about Reasonable Modifications</vt:lpstr>
      <vt:lpstr>ADA Title III  (Public Accommodations) Regulations about Reasonable Modification  (slide 1 of 2)</vt:lpstr>
      <vt:lpstr>ADA Title III  (Public Accommodations) Regulations about Reasonable Modification  (slide 2 of 2)</vt:lpstr>
      <vt:lpstr>Resources: Service Animals in  Health Care Facilities  (ADA National Network) (slide 1 of 2)</vt:lpstr>
      <vt:lpstr>Resources: Service Animals in  Health Care Facilities  (ADA National Network) (slide 2 of 2)</vt:lpstr>
      <vt:lpstr>Resources: Service Animals in  Health Care Facilities  (US Department of Justice)</vt:lpstr>
      <vt:lpstr>Resources: Service Animals  in Health Care Facilities (Centers for Disease Control and Prevention)  (slide 1 of 2)</vt:lpstr>
      <vt:lpstr>Resources: Service Animals  in Health Care Facilities (Centers for Disease Control and Prevention) (slide 2 of 2)</vt:lpstr>
      <vt:lpstr>Resources: Service Animals in Health Care Facilities (U.S. Department of Health and Human Services)</vt:lpstr>
      <vt:lpstr>Disclaimer (slide 1 of 3)</vt:lpstr>
      <vt:lpstr>Disclaimer (slide 2 of 3)</vt:lpstr>
      <vt:lpstr>Disclaimer (slide 3 of 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Burton Blatt Institute at Syracuse University</dc:title>
  <dc:subject/>
  <dc:creator>Eve</dc:creator>
  <cp:keywords/>
  <dc:description/>
  <cp:lastModifiedBy>Gabriel Navarrette</cp:lastModifiedBy>
  <cp:revision>678</cp:revision>
  <cp:lastPrinted>2020-05-27T22:42:35Z</cp:lastPrinted>
  <dcterms:created xsi:type="dcterms:W3CDTF">2009-02-10T17:37:59Z</dcterms:created>
  <dcterms:modified xsi:type="dcterms:W3CDTF">2020-05-27T22:42:44Z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